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84"/>
  </p:notesMasterIdLst>
  <p:sldIdLst>
    <p:sldId id="256" r:id="rId3"/>
    <p:sldId id="319" r:id="rId4"/>
    <p:sldId id="394" r:id="rId5"/>
    <p:sldId id="257" r:id="rId6"/>
    <p:sldId id="258" r:id="rId7"/>
    <p:sldId id="317" r:id="rId8"/>
    <p:sldId id="259" r:id="rId9"/>
    <p:sldId id="260" r:id="rId10"/>
    <p:sldId id="261" r:id="rId11"/>
    <p:sldId id="262" r:id="rId12"/>
    <p:sldId id="263" r:id="rId13"/>
    <p:sldId id="265" r:id="rId14"/>
    <p:sldId id="318" r:id="rId15"/>
    <p:sldId id="266" r:id="rId16"/>
    <p:sldId id="392" r:id="rId17"/>
    <p:sldId id="393" r:id="rId18"/>
    <p:sldId id="391" r:id="rId19"/>
    <p:sldId id="272" r:id="rId20"/>
    <p:sldId id="281" r:id="rId21"/>
    <p:sldId id="282" r:id="rId22"/>
    <p:sldId id="283" r:id="rId23"/>
    <p:sldId id="284" r:id="rId24"/>
    <p:sldId id="285" r:id="rId25"/>
    <p:sldId id="286" r:id="rId26"/>
    <p:sldId id="287" r:id="rId27"/>
    <p:sldId id="289" r:id="rId28"/>
    <p:sldId id="292" r:id="rId29"/>
    <p:sldId id="299" r:id="rId30"/>
    <p:sldId id="320" r:id="rId31"/>
    <p:sldId id="300" r:id="rId32"/>
    <p:sldId id="321" r:id="rId33"/>
    <p:sldId id="323" r:id="rId34"/>
    <p:sldId id="322" r:id="rId35"/>
    <p:sldId id="324" r:id="rId36"/>
    <p:sldId id="325" r:id="rId37"/>
    <p:sldId id="326" r:id="rId38"/>
    <p:sldId id="327" r:id="rId39"/>
    <p:sldId id="333" r:id="rId40"/>
    <p:sldId id="328" r:id="rId41"/>
    <p:sldId id="331" r:id="rId42"/>
    <p:sldId id="332" r:id="rId43"/>
    <p:sldId id="334" r:id="rId44"/>
    <p:sldId id="335" r:id="rId45"/>
    <p:sldId id="336" r:id="rId46"/>
    <p:sldId id="337" r:id="rId47"/>
    <p:sldId id="338" r:id="rId48"/>
    <p:sldId id="339" r:id="rId49"/>
    <p:sldId id="340" r:id="rId50"/>
    <p:sldId id="341" r:id="rId51"/>
    <p:sldId id="342" r:id="rId52"/>
    <p:sldId id="346" r:id="rId53"/>
    <p:sldId id="348" r:id="rId54"/>
    <p:sldId id="349" r:id="rId55"/>
    <p:sldId id="350" r:id="rId56"/>
    <p:sldId id="353" r:id="rId57"/>
    <p:sldId id="354" r:id="rId58"/>
    <p:sldId id="355" r:id="rId59"/>
    <p:sldId id="356" r:id="rId60"/>
    <p:sldId id="357" r:id="rId61"/>
    <p:sldId id="358"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 id="390" r:id="rId76"/>
    <p:sldId id="373" r:id="rId77"/>
    <p:sldId id="374" r:id="rId78"/>
    <p:sldId id="376" r:id="rId79"/>
    <p:sldId id="375" r:id="rId80"/>
    <p:sldId id="388" r:id="rId81"/>
    <p:sldId id="359" r:id="rId82"/>
    <p:sldId id="389" r:id="rId83"/>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5973"/>
    <a:srgbClr val="515151"/>
    <a:srgbClr val="F5F5F5"/>
    <a:srgbClr val="EEEEEE"/>
    <a:srgbClr val="4A3D5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797" autoAdjust="0"/>
  </p:normalViewPr>
  <p:slideViewPr>
    <p:cSldViewPr snapToGrid="0">
      <p:cViewPr varScale="1">
        <p:scale>
          <a:sx n="60" d="100"/>
          <a:sy n="60" d="100"/>
        </p:scale>
        <p:origin x="96" y="798"/>
      </p:cViewPr>
      <p:guideLst/>
    </p:cSldViewPr>
  </p:slideViewPr>
  <p:outlineViewPr>
    <p:cViewPr>
      <p:scale>
        <a:sx n="33" d="100"/>
        <a:sy n="33" d="100"/>
      </p:scale>
      <p:origin x="0" y="-787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98"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115" Type="http://schemas.microsoft.com/office/2015/10/relationships/revisionInfo" Target="revisionInfo.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AE68C5-6E85-458D-9FCC-88B9397465A2}" type="datetimeFigureOut">
              <a:rPr lang="pl-PL" smtClean="0"/>
              <a:t>11.09.2018</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Edytuj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378F5-BDB5-462D-8E10-49C4C7500174}" type="slidenum">
              <a:rPr lang="pl-PL" smtClean="0"/>
              <a:t>‹#›</a:t>
            </a:fld>
            <a:endParaRPr lang="pl-PL"/>
          </a:p>
        </p:txBody>
      </p:sp>
    </p:spTree>
    <p:extLst>
      <p:ext uri="{BB962C8B-B14F-4D97-AF65-F5344CB8AC3E}">
        <p14:creationId xmlns:p14="http://schemas.microsoft.com/office/powerpoint/2010/main" val="1942683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endParaRPr lang="pl-PL" dirty="0"/>
          </a:p>
        </p:txBody>
      </p:sp>
      <p:sp>
        <p:nvSpPr>
          <p:cNvPr id="4" name="Symbol zastępczy numeru slajdu 3"/>
          <p:cNvSpPr>
            <a:spLocks noGrp="1"/>
          </p:cNvSpPr>
          <p:nvPr>
            <p:ph type="sldNum" sz="quarter" idx="10"/>
          </p:nvPr>
        </p:nvSpPr>
        <p:spPr/>
        <p:txBody>
          <a:bodyPr/>
          <a:lstStyle/>
          <a:p>
            <a:fld id="{495378F5-BDB5-462D-8E10-49C4C7500174}" type="slidenum">
              <a:rPr lang="pl-PL" smtClean="0"/>
              <a:t>3</a:t>
            </a:fld>
            <a:endParaRPr lang="pl-PL"/>
          </a:p>
        </p:txBody>
      </p:sp>
    </p:spTree>
    <p:extLst>
      <p:ext uri="{BB962C8B-B14F-4D97-AF65-F5344CB8AC3E}">
        <p14:creationId xmlns:p14="http://schemas.microsoft.com/office/powerpoint/2010/main" val="959390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sz="1200" b="0" i="0" kern="1200" dirty="0" smtClean="0">
                <a:solidFill>
                  <a:schemeClr val="tx1"/>
                </a:solidFill>
                <a:effectLst/>
                <a:latin typeface="+mn-lt"/>
                <a:ea typeface="+mn-ea"/>
                <a:cs typeface="+mn-cs"/>
              </a:rPr>
              <a:t>W strategii definiujemy wspólny interfejs, dla obsługiwanych algorytmów, posiadający dozwolone metody. </a:t>
            </a:r>
          </a:p>
          <a:p>
            <a:r>
              <a:rPr lang="pl-PL" sz="1200" b="0" i="0" kern="1200" dirty="0" smtClean="0">
                <a:solidFill>
                  <a:schemeClr val="tx1"/>
                </a:solidFill>
                <a:effectLst/>
                <a:latin typeface="+mn-lt"/>
                <a:ea typeface="+mn-ea"/>
                <a:cs typeface="+mn-cs"/>
              </a:rPr>
              <a:t>W kolejnym kroku implementujemy poszczególne strategie w poszczególnych klasach. </a:t>
            </a:r>
          </a:p>
          <a:p>
            <a:r>
              <a:rPr lang="pl-PL" sz="1200" b="0" i="0" kern="1200" dirty="0" smtClean="0">
                <a:solidFill>
                  <a:schemeClr val="tx1"/>
                </a:solidFill>
                <a:effectLst/>
                <a:latin typeface="+mn-lt"/>
                <a:ea typeface="+mn-ea"/>
                <a:cs typeface="+mn-cs"/>
              </a:rPr>
              <a:t>Następnie budujemy klasę klienta, która będzie pozwalała na określenie strategii (na przykład poprzez jej wstrzyknięcie) oraz będzie posiadała referencję do aktualnie wybranej strategii. </a:t>
            </a:r>
          </a:p>
          <a:p>
            <a:r>
              <a:rPr lang="pl-PL" sz="1200" b="0" i="0" kern="1200" dirty="0" smtClean="0">
                <a:solidFill>
                  <a:schemeClr val="tx1"/>
                </a:solidFill>
                <a:effectLst/>
                <a:latin typeface="+mn-lt"/>
                <a:ea typeface="+mn-ea"/>
                <a:cs typeface="+mn-cs"/>
              </a:rPr>
              <a:t>Klient współpracuje z wybraną strategią w celu wykonania określonego zadania.</a:t>
            </a:r>
            <a:endParaRPr lang="pl-PL" dirty="0"/>
          </a:p>
        </p:txBody>
      </p:sp>
      <p:sp>
        <p:nvSpPr>
          <p:cNvPr id="4" name="Symbol zastępczy numeru slajdu 3"/>
          <p:cNvSpPr>
            <a:spLocks noGrp="1"/>
          </p:cNvSpPr>
          <p:nvPr>
            <p:ph type="sldNum" sz="quarter" idx="10"/>
          </p:nvPr>
        </p:nvSpPr>
        <p:spPr/>
        <p:txBody>
          <a:bodyPr/>
          <a:lstStyle/>
          <a:p>
            <a:fld id="{495378F5-BDB5-462D-8E10-49C4C7500174}" type="slidenum">
              <a:rPr lang="pl-PL" smtClean="0"/>
              <a:t>17</a:t>
            </a:fld>
            <a:endParaRPr lang="pl-PL"/>
          </a:p>
        </p:txBody>
      </p:sp>
    </p:spTree>
    <p:extLst>
      <p:ext uri="{BB962C8B-B14F-4D97-AF65-F5344CB8AC3E}">
        <p14:creationId xmlns:p14="http://schemas.microsoft.com/office/powerpoint/2010/main" val="33497284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dirty="0" smtClean="0"/>
              <a:t>Narysuj</a:t>
            </a:r>
            <a:r>
              <a:rPr lang="pl-PL" baseline="0" dirty="0" smtClean="0"/>
              <a:t> przykład na tablicy że jest grono subskrybentów, ktoś chce zasubskrybować ktoś chce </a:t>
            </a:r>
            <a:r>
              <a:rPr lang="pl-PL" baseline="0" dirty="0" err="1" smtClean="0"/>
              <a:t>odsubskrybować</a:t>
            </a:r>
            <a:r>
              <a:rPr lang="pl-PL" baseline="0" dirty="0" smtClean="0"/>
              <a:t>.</a:t>
            </a:r>
          </a:p>
          <a:p>
            <a:r>
              <a:rPr lang="pl-PL" baseline="0" dirty="0" smtClean="0"/>
              <a:t>Na każdą zmianę stanu podmiotu wysyłane są informacje do wszystkich (broadcast).</a:t>
            </a:r>
            <a:endParaRPr lang="pl-PL" dirty="0"/>
          </a:p>
        </p:txBody>
      </p:sp>
      <p:sp>
        <p:nvSpPr>
          <p:cNvPr id="4" name="Symbol zastępczy numeru slajdu 3"/>
          <p:cNvSpPr>
            <a:spLocks noGrp="1"/>
          </p:cNvSpPr>
          <p:nvPr>
            <p:ph type="sldNum" sz="quarter" idx="10"/>
          </p:nvPr>
        </p:nvSpPr>
        <p:spPr/>
        <p:txBody>
          <a:bodyPr/>
          <a:lstStyle/>
          <a:p>
            <a:fld id="{495378F5-BDB5-462D-8E10-49C4C7500174}" type="slidenum">
              <a:rPr lang="pl-PL" smtClean="0"/>
              <a:t>27</a:t>
            </a:fld>
            <a:endParaRPr lang="pl-PL"/>
          </a:p>
        </p:txBody>
      </p:sp>
    </p:spTree>
    <p:extLst>
      <p:ext uri="{BB962C8B-B14F-4D97-AF65-F5344CB8AC3E}">
        <p14:creationId xmlns:p14="http://schemas.microsoft.com/office/powerpoint/2010/main" val="19976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hasCustomPrompt="1"/>
          </p:nvPr>
        </p:nvSpPr>
        <p:spPr>
          <a:xfrm>
            <a:off x="1524000" y="1122363"/>
            <a:ext cx="9144000" cy="1951577"/>
          </a:xfrm>
        </p:spPr>
        <p:txBody>
          <a:bodyPr anchor="b" anchorCtr="0"/>
          <a:lstStyle>
            <a:lvl1pPr algn="ctr">
              <a:defRPr sz="6000" b="1">
                <a:solidFill>
                  <a:schemeClr val="bg1"/>
                </a:solidFill>
                <a:effectLst>
                  <a:outerShdw blurRad="38100" dist="38100" dir="2700000" algn="tl">
                    <a:srgbClr val="000000">
                      <a:alpha val="43137"/>
                    </a:srgbClr>
                  </a:outerShdw>
                </a:effectLst>
                <a:latin typeface="Geometr212 BkCn BT" panose="020B0603020204020204" pitchFamily="34" charset="0"/>
                <a:ea typeface="Arial Unicode MS" panose="020B0604020202020204" pitchFamily="34" charset="-128"/>
                <a:cs typeface="Arial Unicode MS" panose="020B0604020202020204" pitchFamily="34" charset="-128"/>
              </a:defRPr>
            </a:lvl1pPr>
          </a:lstStyle>
          <a:p>
            <a:r>
              <a:rPr lang="pl-PL" dirty="0"/>
              <a:t>TYTUŁ</a:t>
            </a:r>
          </a:p>
        </p:txBody>
      </p:sp>
      <p:sp>
        <p:nvSpPr>
          <p:cNvPr id="3" name="Podtytuł 2"/>
          <p:cNvSpPr>
            <a:spLocks noGrp="1"/>
          </p:cNvSpPr>
          <p:nvPr>
            <p:ph type="subTitle" idx="1" hasCustomPrompt="1"/>
          </p:nvPr>
        </p:nvSpPr>
        <p:spPr>
          <a:xfrm>
            <a:off x="1524000" y="3169511"/>
            <a:ext cx="9144000" cy="1655762"/>
          </a:xfrm>
        </p:spPr>
        <p:txBody>
          <a:bodyPr>
            <a:normAutofit/>
          </a:bodyPr>
          <a:lstStyle>
            <a:lvl1pPr marL="0" indent="0" algn="ctr">
              <a:buNone/>
              <a:defRPr sz="3600">
                <a:solidFill>
                  <a:schemeClr val="bg1"/>
                </a:solidFill>
                <a:effectLst>
                  <a:outerShdw blurRad="38100" dist="38100" dir="2700000" algn="tl">
                    <a:srgbClr val="000000">
                      <a:alpha val="43137"/>
                    </a:srgbClr>
                  </a:outerShdw>
                </a:effectLst>
                <a:latin typeface="Geometr212 BkCn BT" panose="020B06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l-PL" dirty="0"/>
              <a:t>PODTYTUŁ</a:t>
            </a:r>
          </a:p>
        </p:txBody>
      </p:sp>
      <p:sp>
        <p:nvSpPr>
          <p:cNvPr id="4" name="Symbol zastępczy daty 3"/>
          <p:cNvSpPr>
            <a:spLocks noGrp="1"/>
          </p:cNvSpPr>
          <p:nvPr>
            <p:ph type="dt" sz="half" idx="10"/>
          </p:nvPr>
        </p:nvSpPr>
        <p:spPr/>
        <p:txBody>
          <a:bodyPr/>
          <a:lstStyle/>
          <a:p>
            <a:fld id="{3A5C9908-02E0-4A8F-BBDC-97AF4B420089}" type="datetime1">
              <a:rPr lang="pl-PL" smtClean="0"/>
              <a:t>11.09.2018</a:t>
            </a:fld>
            <a:endParaRPr lang="pl-PL"/>
          </a:p>
        </p:txBody>
      </p:sp>
      <p:sp>
        <p:nvSpPr>
          <p:cNvPr id="5" name="Symbol zastępczy stopki 4"/>
          <p:cNvSpPr>
            <a:spLocks noGrp="1"/>
          </p:cNvSpPr>
          <p:nvPr>
            <p:ph type="ftr" sz="quarter" idx="11"/>
          </p:nvPr>
        </p:nvSpPr>
        <p:spPr/>
        <p:txBody>
          <a:bodyPr/>
          <a:lstStyle/>
          <a:p>
            <a:r>
              <a:rPr lang="pl-PL"/>
              <a:t>Autor: Prawa do korzystania z materiałów posiada Software Development Academy</a:t>
            </a:r>
          </a:p>
        </p:txBody>
      </p:sp>
      <p:sp>
        <p:nvSpPr>
          <p:cNvPr id="6" name="Symbol zastępczy numeru slajdu 5"/>
          <p:cNvSpPr>
            <a:spLocks noGrp="1"/>
          </p:cNvSpPr>
          <p:nvPr>
            <p:ph type="sldNum" sz="quarter" idx="12"/>
          </p:nvPr>
        </p:nvSpPr>
        <p:spPr/>
        <p:txBody>
          <a:bodyPr/>
          <a:lstStyle/>
          <a:p>
            <a:fld id="{ED36FFA4-C635-48B6-A424-1A5ECBB8AB72}" type="slidenum">
              <a:rPr lang="pl-PL" smtClean="0"/>
              <a:t>‹#›</a:t>
            </a:fld>
            <a:endParaRPr lang="pl-PL"/>
          </a:p>
        </p:txBody>
      </p:sp>
      <p:sp>
        <p:nvSpPr>
          <p:cNvPr id="12" name="Trójkąt prostokątny 11"/>
          <p:cNvSpPr/>
          <p:nvPr userDrawn="1"/>
        </p:nvSpPr>
        <p:spPr>
          <a:xfrm rot="5400000">
            <a:off x="0" y="0"/>
            <a:ext cx="2500009" cy="2500009"/>
          </a:xfrm>
          <a:prstGeom prst="rtTriangle">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1" name="Obraz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2752933" cy="1296726"/>
          </a:xfrm>
          <a:prstGeom prst="rect">
            <a:avLst/>
          </a:prstGeom>
        </p:spPr>
      </p:pic>
    </p:spTree>
    <p:extLst>
      <p:ext uri="{BB962C8B-B14F-4D97-AF65-F5344CB8AC3E}">
        <p14:creationId xmlns:p14="http://schemas.microsoft.com/office/powerpoint/2010/main" val="1876960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ylko tytuł">
    <p:bg>
      <p:bgPr>
        <a:solidFill>
          <a:srgbClr val="F5F5F5"/>
        </a:solidFill>
        <a:effectLst/>
      </p:bgPr>
    </p:bg>
    <p:spTree>
      <p:nvGrpSpPr>
        <p:cNvPr id="1" name=""/>
        <p:cNvGrpSpPr/>
        <p:nvPr/>
      </p:nvGrpSpPr>
      <p:grpSpPr>
        <a:xfrm>
          <a:off x="0" y="0"/>
          <a:ext cx="0" cy="0"/>
          <a:chOff x="0" y="0"/>
          <a:chExt cx="0" cy="0"/>
        </a:xfrm>
      </p:grpSpPr>
      <p:sp>
        <p:nvSpPr>
          <p:cNvPr id="9" name="Prostokąt 8"/>
          <p:cNvSpPr/>
          <p:nvPr userDrawn="1"/>
        </p:nvSpPr>
        <p:spPr>
          <a:xfrm>
            <a:off x="0" y="6235430"/>
            <a:ext cx="12192000" cy="62257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p:cNvSpPr/>
          <p:nvPr userDrawn="1"/>
        </p:nvSpPr>
        <p:spPr>
          <a:xfrm>
            <a:off x="0" y="0"/>
            <a:ext cx="12192000" cy="96303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Symbol zastępczy daty 2"/>
          <p:cNvSpPr>
            <a:spLocks noGrp="1"/>
          </p:cNvSpPr>
          <p:nvPr>
            <p:ph type="dt" sz="half" idx="10"/>
          </p:nvPr>
        </p:nvSpPr>
        <p:spPr/>
        <p:txBody>
          <a:bodyPr/>
          <a:lstStyle/>
          <a:p>
            <a:fld id="{6CFA07D5-F335-47D3-865C-EF4CC07A5C5A}" type="datetime1">
              <a:rPr lang="pl-PL" smtClean="0"/>
              <a:t>11.09.2018</a:t>
            </a:fld>
            <a:endParaRPr lang="pl-PL"/>
          </a:p>
        </p:txBody>
      </p:sp>
      <p:sp>
        <p:nvSpPr>
          <p:cNvPr id="4" name="Symbol zastępczy stopki 3"/>
          <p:cNvSpPr>
            <a:spLocks noGrp="1"/>
          </p:cNvSpPr>
          <p:nvPr>
            <p:ph type="ftr" sz="quarter" idx="11"/>
          </p:nvPr>
        </p:nvSpPr>
        <p:spPr/>
        <p:txBody>
          <a:bodyPr/>
          <a:lstStyle/>
          <a:p>
            <a:r>
              <a:rPr lang="pl-PL"/>
              <a:t>Autor: Prawa do korzystania z materiałów posiada Software Development Academy</a:t>
            </a:r>
          </a:p>
        </p:txBody>
      </p:sp>
      <p:sp>
        <p:nvSpPr>
          <p:cNvPr id="5" name="Symbol zastępczy numeru slajdu 4"/>
          <p:cNvSpPr>
            <a:spLocks noGrp="1"/>
          </p:cNvSpPr>
          <p:nvPr>
            <p:ph type="sldNum" sz="quarter" idx="12"/>
          </p:nvPr>
        </p:nvSpPr>
        <p:spPr/>
        <p:txBody>
          <a:bodyPr/>
          <a:lstStyle/>
          <a:p>
            <a:fld id="{ED36FFA4-C635-48B6-A424-1A5ECBB8AB72}" type="slidenum">
              <a:rPr lang="pl-PL" smtClean="0"/>
              <a:t>‹#›</a:t>
            </a:fld>
            <a:endParaRPr lang="pl-PL"/>
          </a:p>
        </p:txBody>
      </p:sp>
      <p:sp>
        <p:nvSpPr>
          <p:cNvPr id="6" name="Tytuł 1"/>
          <p:cNvSpPr txBox="1">
            <a:spLocks/>
          </p:cNvSpPr>
          <p:nvPr userDrawn="1"/>
        </p:nvSpPr>
        <p:spPr>
          <a:xfrm>
            <a:off x="0" y="1"/>
            <a:ext cx="10894979" cy="9630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baseline="0">
                <a:solidFill>
                  <a:srgbClr val="4A3D53"/>
                </a:solidFill>
                <a:latin typeface="Geometr212 BkCn BT" panose="020B0603020204020204" pitchFamily="34" charset="0"/>
                <a:ea typeface="+mj-ea"/>
                <a:cs typeface="+mj-cs"/>
              </a:defRPr>
            </a:lvl1pPr>
          </a:lstStyle>
          <a:p>
            <a:endParaRPr lang="pl-PL" dirty="0"/>
          </a:p>
        </p:txBody>
      </p:sp>
      <p:pic>
        <p:nvPicPr>
          <p:cNvPr id="7" name="Obraz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4979" y="-23305"/>
            <a:ext cx="2195209" cy="1034019"/>
          </a:xfrm>
          <a:prstGeom prst="rect">
            <a:avLst/>
          </a:prstGeom>
        </p:spPr>
      </p:pic>
      <p:sp>
        <p:nvSpPr>
          <p:cNvPr id="11" name="Tytuł 1"/>
          <p:cNvSpPr>
            <a:spLocks noGrp="1"/>
          </p:cNvSpPr>
          <p:nvPr>
            <p:ph type="title" hasCustomPrompt="1"/>
          </p:nvPr>
        </p:nvSpPr>
        <p:spPr>
          <a:xfrm>
            <a:off x="0" y="-1"/>
            <a:ext cx="10894979" cy="963038"/>
          </a:xfrm>
        </p:spPr>
        <p:txBody>
          <a:bodyPr>
            <a:normAutofit/>
          </a:bodyPr>
          <a:lstStyle>
            <a:lvl1pPr>
              <a:defRPr sz="3200" b="1" baseline="0">
                <a:solidFill>
                  <a:srgbClr val="4A3D53"/>
                </a:solidFill>
                <a:latin typeface="Geometr212 BkCn BT" panose="020B0603020204020204" pitchFamily="34" charset="0"/>
              </a:defRPr>
            </a:lvl1pPr>
          </a:lstStyle>
          <a:p>
            <a:r>
              <a:rPr lang="pl-PL" dirty="0"/>
              <a:t>TYTUŁ SLAJDU</a:t>
            </a:r>
          </a:p>
        </p:txBody>
      </p:sp>
    </p:spTree>
    <p:extLst>
      <p:ext uri="{BB962C8B-B14F-4D97-AF65-F5344CB8AC3E}">
        <p14:creationId xmlns:p14="http://schemas.microsoft.com/office/powerpoint/2010/main" val="896443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ylko tytuł">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rostokąt 8"/>
          <p:cNvSpPr/>
          <p:nvPr userDrawn="1"/>
        </p:nvSpPr>
        <p:spPr>
          <a:xfrm>
            <a:off x="0" y="6235430"/>
            <a:ext cx="12192000" cy="62257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3" name="Symbol zastępczy daty 2"/>
          <p:cNvSpPr>
            <a:spLocks noGrp="1"/>
          </p:cNvSpPr>
          <p:nvPr>
            <p:ph type="dt" sz="half" idx="10"/>
          </p:nvPr>
        </p:nvSpPr>
        <p:spPr/>
        <p:txBody>
          <a:bodyPr/>
          <a:lstStyle/>
          <a:p>
            <a:fld id="{F59242D4-19E1-4A80-9BCE-4DFFD53A2E31}" type="datetime1">
              <a:rPr lang="pl-PL" smtClean="0"/>
              <a:t>11.09.2018</a:t>
            </a:fld>
            <a:endParaRPr lang="pl-PL"/>
          </a:p>
        </p:txBody>
      </p:sp>
      <p:sp>
        <p:nvSpPr>
          <p:cNvPr id="4" name="Symbol zastępczy stopki 3"/>
          <p:cNvSpPr>
            <a:spLocks noGrp="1"/>
          </p:cNvSpPr>
          <p:nvPr>
            <p:ph type="ftr" sz="quarter" idx="11"/>
          </p:nvPr>
        </p:nvSpPr>
        <p:spPr/>
        <p:txBody>
          <a:bodyPr/>
          <a:lstStyle/>
          <a:p>
            <a:r>
              <a:rPr lang="pl-PL"/>
              <a:t>Autor: Prawa do korzystania z materiałów posiada Software Development Academy</a:t>
            </a:r>
          </a:p>
        </p:txBody>
      </p:sp>
      <p:sp>
        <p:nvSpPr>
          <p:cNvPr id="5" name="Symbol zastępczy numeru slajdu 4"/>
          <p:cNvSpPr>
            <a:spLocks noGrp="1"/>
          </p:cNvSpPr>
          <p:nvPr>
            <p:ph type="sldNum" sz="quarter" idx="12"/>
          </p:nvPr>
        </p:nvSpPr>
        <p:spPr/>
        <p:txBody>
          <a:bodyPr/>
          <a:lstStyle/>
          <a:p>
            <a:fld id="{ED36FFA4-C635-48B6-A424-1A5ECBB8AB72}" type="slidenum">
              <a:rPr lang="pl-PL" smtClean="0"/>
              <a:t>‹#›</a:t>
            </a:fld>
            <a:endParaRPr lang="pl-PL"/>
          </a:p>
        </p:txBody>
      </p:sp>
      <p:sp>
        <p:nvSpPr>
          <p:cNvPr id="10" name="Tytuł 1"/>
          <p:cNvSpPr>
            <a:spLocks noGrp="1"/>
          </p:cNvSpPr>
          <p:nvPr>
            <p:ph type="title" hasCustomPrompt="1"/>
          </p:nvPr>
        </p:nvSpPr>
        <p:spPr>
          <a:xfrm>
            <a:off x="3586399" y="1034019"/>
            <a:ext cx="5024201" cy="678049"/>
          </a:xfrm>
        </p:spPr>
        <p:txBody>
          <a:bodyPr anchor="b"/>
          <a:lstStyle>
            <a:lvl1pPr algn="ctr">
              <a:defRPr sz="4000">
                <a:solidFill>
                  <a:schemeClr val="bg1"/>
                </a:solidFill>
                <a:effectLst>
                  <a:outerShdw blurRad="38100" dist="38100" dir="2700000" algn="tl">
                    <a:srgbClr val="000000">
                      <a:alpha val="43137"/>
                    </a:srgbClr>
                  </a:outerShdw>
                </a:effectLst>
                <a:latin typeface="Geometr212 BkCn BT" panose="020B0603020204020204" pitchFamily="34" charset="0"/>
              </a:defRPr>
            </a:lvl1pPr>
          </a:lstStyle>
          <a:p>
            <a:r>
              <a:rPr lang="pl-PL" dirty="0" err="1"/>
              <a:t>Lorem</a:t>
            </a:r>
            <a:r>
              <a:rPr lang="pl-PL" dirty="0"/>
              <a:t> </a:t>
            </a:r>
            <a:r>
              <a:rPr lang="pl-PL" dirty="0" err="1"/>
              <a:t>Ipsum</a:t>
            </a:r>
            <a:endParaRPr lang="pl-PL" dirty="0"/>
          </a:p>
        </p:txBody>
      </p:sp>
      <p:sp>
        <p:nvSpPr>
          <p:cNvPr id="11" name="Symbol zastępczy tekstu 2"/>
          <p:cNvSpPr>
            <a:spLocks noGrp="1"/>
          </p:cNvSpPr>
          <p:nvPr>
            <p:ph type="body" idx="1" hasCustomPrompt="1"/>
          </p:nvPr>
        </p:nvSpPr>
        <p:spPr>
          <a:xfrm>
            <a:off x="2328289" y="2344725"/>
            <a:ext cx="3206750" cy="751022"/>
          </a:xfrm>
        </p:spPr>
        <p:txBody>
          <a:bodyPr>
            <a:normAutofit/>
          </a:bodyPr>
          <a:lstStyle>
            <a:lvl1pPr marL="0" indent="0">
              <a:buNone/>
              <a:defRPr lang="pl-PL" sz="1800" b="0" i="0" smtClean="0">
                <a:solidFill>
                  <a:schemeClr val="bg1"/>
                </a:solidFill>
                <a:effectLst/>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p>
        </p:txBody>
      </p:sp>
      <p:pic>
        <p:nvPicPr>
          <p:cNvPr id="12" name="Obraz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5039" y="0"/>
            <a:ext cx="2195209" cy="1034019"/>
          </a:xfrm>
          <a:prstGeom prst="rect">
            <a:avLst/>
          </a:prstGeom>
        </p:spPr>
      </p:pic>
      <p:sp>
        <p:nvSpPr>
          <p:cNvPr id="13" name="Symbol zastępczy obrazu 11"/>
          <p:cNvSpPr>
            <a:spLocks noGrp="1"/>
          </p:cNvSpPr>
          <p:nvPr>
            <p:ph type="pic" sz="quarter" idx="13"/>
          </p:nvPr>
        </p:nvSpPr>
        <p:spPr>
          <a:xfrm>
            <a:off x="1027553" y="2178909"/>
            <a:ext cx="1083418" cy="1082653"/>
          </a:xfrm>
          <a:prstGeom prst="ellipse">
            <a:avLst/>
          </a:prstGeom>
          <a:noFill/>
        </p:spPr>
        <p:txBody>
          <a:bodyPr/>
          <a:lstStyle>
            <a:lvl1pPr marL="0" indent="0">
              <a:buNone/>
              <a:defRPr/>
            </a:lvl1pPr>
          </a:lstStyle>
          <a:p>
            <a:r>
              <a:rPr lang="pl-PL"/>
              <a:t>Kliknij ikonę, aby dodać obraz</a:t>
            </a:r>
            <a:endParaRPr lang="pl-PL" dirty="0"/>
          </a:p>
        </p:txBody>
      </p:sp>
      <p:sp>
        <p:nvSpPr>
          <p:cNvPr id="14" name="Symbol zastępczy tekstu 2"/>
          <p:cNvSpPr>
            <a:spLocks noGrp="1"/>
          </p:cNvSpPr>
          <p:nvPr>
            <p:ph type="body" idx="14" hasCustomPrompt="1"/>
          </p:nvPr>
        </p:nvSpPr>
        <p:spPr>
          <a:xfrm>
            <a:off x="2328289" y="3923581"/>
            <a:ext cx="3206750" cy="751022"/>
          </a:xfrm>
        </p:spPr>
        <p:txBody>
          <a:bodyPr>
            <a:normAutofit/>
          </a:bodyPr>
          <a:lstStyle>
            <a:lvl1pPr marL="0" indent="0">
              <a:buNone/>
              <a:defRPr lang="pl-PL" sz="1800" b="0" i="0" smtClean="0">
                <a:solidFill>
                  <a:schemeClr val="bg1"/>
                </a:solidFill>
                <a:effectLst/>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p>
        </p:txBody>
      </p:sp>
      <p:sp>
        <p:nvSpPr>
          <p:cNvPr id="15" name="Symbol zastępczy obrazu 11"/>
          <p:cNvSpPr>
            <a:spLocks noGrp="1"/>
          </p:cNvSpPr>
          <p:nvPr>
            <p:ph type="pic" sz="quarter" idx="15"/>
          </p:nvPr>
        </p:nvSpPr>
        <p:spPr>
          <a:xfrm>
            <a:off x="1027553" y="3757765"/>
            <a:ext cx="1083418" cy="1082653"/>
          </a:xfrm>
          <a:prstGeom prst="ellipse">
            <a:avLst/>
          </a:prstGeom>
          <a:noFill/>
        </p:spPr>
        <p:txBody>
          <a:bodyPr/>
          <a:lstStyle>
            <a:lvl1pPr marL="0" indent="0">
              <a:buNone/>
              <a:defRPr/>
            </a:lvl1pPr>
          </a:lstStyle>
          <a:p>
            <a:r>
              <a:rPr lang="pl-PL"/>
              <a:t>Kliknij ikonę, aby dodać obraz</a:t>
            </a:r>
            <a:endParaRPr lang="pl-PL" dirty="0"/>
          </a:p>
        </p:txBody>
      </p:sp>
      <p:sp>
        <p:nvSpPr>
          <p:cNvPr id="16" name="Symbol zastępczy tekstu 2"/>
          <p:cNvSpPr>
            <a:spLocks noGrp="1"/>
          </p:cNvSpPr>
          <p:nvPr>
            <p:ph type="body" idx="16" hasCustomPrompt="1"/>
          </p:nvPr>
        </p:nvSpPr>
        <p:spPr>
          <a:xfrm>
            <a:off x="7957293" y="2429031"/>
            <a:ext cx="3206750" cy="751022"/>
          </a:xfrm>
        </p:spPr>
        <p:txBody>
          <a:bodyPr>
            <a:normAutofit/>
          </a:bodyPr>
          <a:lstStyle>
            <a:lvl1pPr marL="0" indent="0">
              <a:buNone/>
              <a:defRPr lang="pl-PL" sz="1800" b="0" i="0" smtClean="0">
                <a:solidFill>
                  <a:schemeClr val="bg1"/>
                </a:solidFill>
                <a:effectLst/>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p>
        </p:txBody>
      </p:sp>
      <p:sp>
        <p:nvSpPr>
          <p:cNvPr id="17" name="Symbol zastępczy obrazu 11"/>
          <p:cNvSpPr>
            <a:spLocks noGrp="1"/>
          </p:cNvSpPr>
          <p:nvPr>
            <p:ph type="pic" sz="quarter" idx="17"/>
          </p:nvPr>
        </p:nvSpPr>
        <p:spPr>
          <a:xfrm>
            <a:off x="6656557" y="2263215"/>
            <a:ext cx="1083418" cy="1082653"/>
          </a:xfrm>
          <a:prstGeom prst="ellipse">
            <a:avLst/>
          </a:prstGeom>
          <a:noFill/>
        </p:spPr>
        <p:txBody>
          <a:bodyPr/>
          <a:lstStyle>
            <a:lvl1pPr marL="0" indent="0">
              <a:buNone/>
              <a:defRPr b="1"/>
            </a:lvl1pPr>
          </a:lstStyle>
          <a:p>
            <a:r>
              <a:rPr lang="pl-PL"/>
              <a:t>Kliknij ikonę, aby dodać obraz</a:t>
            </a:r>
            <a:endParaRPr lang="pl-PL" dirty="0"/>
          </a:p>
        </p:txBody>
      </p:sp>
      <p:sp>
        <p:nvSpPr>
          <p:cNvPr id="20" name="Symbol zastępczy obrazu 11"/>
          <p:cNvSpPr>
            <a:spLocks noGrp="1"/>
          </p:cNvSpPr>
          <p:nvPr>
            <p:ph type="pic" sz="quarter" idx="18"/>
          </p:nvPr>
        </p:nvSpPr>
        <p:spPr>
          <a:xfrm>
            <a:off x="6656557" y="3734711"/>
            <a:ext cx="1083418" cy="1082653"/>
          </a:xfrm>
          <a:prstGeom prst="ellipse">
            <a:avLst/>
          </a:prstGeom>
          <a:noFill/>
        </p:spPr>
        <p:txBody>
          <a:bodyPr/>
          <a:lstStyle>
            <a:lvl1pPr marL="0" indent="0">
              <a:buNone/>
              <a:defRPr b="1"/>
            </a:lvl1pPr>
          </a:lstStyle>
          <a:p>
            <a:r>
              <a:rPr lang="pl-PL"/>
              <a:t>Kliknij ikonę, aby dodać obraz</a:t>
            </a:r>
            <a:endParaRPr lang="pl-PL" dirty="0"/>
          </a:p>
        </p:txBody>
      </p:sp>
      <p:sp>
        <p:nvSpPr>
          <p:cNvPr id="22" name="Symbol zastępczy tekstu 2"/>
          <p:cNvSpPr>
            <a:spLocks noGrp="1"/>
          </p:cNvSpPr>
          <p:nvPr>
            <p:ph type="body" idx="19" hasCustomPrompt="1"/>
          </p:nvPr>
        </p:nvSpPr>
        <p:spPr>
          <a:xfrm>
            <a:off x="7957293" y="3919889"/>
            <a:ext cx="3206750" cy="751022"/>
          </a:xfrm>
        </p:spPr>
        <p:txBody>
          <a:bodyPr>
            <a:normAutofit/>
          </a:bodyPr>
          <a:lstStyle>
            <a:lvl1pPr marL="0" indent="0">
              <a:buNone/>
              <a:defRPr lang="pl-PL" sz="1800" b="0" i="0" smtClean="0">
                <a:solidFill>
                  <a:schemeClr val="bg1"/>
                </a:solidFill>
                <a:effectLst/>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p>
        </p:txBody>
      </p:sp>
    </p:spTree>
    <p:extLst>
      <p:ext uri="{BB962C8B-B14F-4D97-AF65-F5344CB8AC3E}">
        <p14:creationId xmlns:p14="http://schemas.microsoft.com/office/powerpoint/2010/main" val="6548131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ylko tytuł">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ymbol zastępczy daty 2"/>
          <p:cNvSpPr>
            <a:spLocks noGrp="1"/>
          </p:cNvSpPr>
          <p:nvPr>
            <p:ph type="dt" sz="half" idx="10"/>
          </p:nvPr>
        </p:nvSpPr>
        <p:spPr/>
        <p:txBody>
          <a:bodyPr/>
          <a:lstStyle/>
          <a:p>
            <a:fld id="{B5BFDE48-1781-4EF3-88AD-61538A5C2DCB}" type="datetime1">
              <a:rPr lang="pl-PL" smtClean="0"/>
              <a:t>11.09.2018</a:t>
            </a:fld>
            <a:endParaRPr lang="pl-PL"/>
          </a:p>
        </p:txBody>
      </p:sp>
      <p:sp>
        <p:nvSpPr>
          <p:cNvPr id="4" name="Symbol zastępczy stopki 3"/>
          <p:cNvSpPr>
            <a:spLocks noGrp="1"/>
          </p:cNvSpPr>
          <p:nvPr>
            <p:ph type="ftr" sz="quarter" idx="11"/>
          </p:nvPr>
        </p:nvSpPr>
        <p:spPr/>
        <p:txBody>
          <a:bodyPr/>
          <a:lstStyle/>
          <a:p>
            <a:r>
              <a:rPr lang="pl-PL"/>
              <a:t>Autor: Prawa do korzystania z materiałów posiada Software Development Academy</a:t>
            </a:r>
          </a:p>
        </p:txBody>
      </p:sp>
      <p:sp>
        <p:nvSpPr>
          <p:cNvPr id="5" name="Symbol zastępczy numeru slajdu 4"/>
          <p:cNvSpPr>
            <a:spLocks noGrp="1"/>
          </p:cNvSpPr>
          <p:nvPr>
            <p:ph type="sldNum" sz="quarter" idx="12"/>
          </p:nvPr>
        </p:nvSpPr>
        <p:spPr/>
        <p:txBody>
          <a:bodyPr/>
          <a:lstStyle/>
          <a:p>
            <a:fld id="{ED36FFA4-C635-48B6-A424-1A5ECBB8AB72}" type="slidenum">
              <a:rPr lang="pl-PL" smtClean="0"/>
              <a:t>‹#›</a:t>
            </a:fld>
            <a:endParaRPr lang="pl-PL"/>
          </a:p>
        </p:txBody>
      </p:sp>
      <p:sp>
        <p:nvSpPr>
          <p:cNvPr id="10" name="Tytuł 1"/>
          <p:cNvSpPr>
            <a:spLocks noGrp="1"/>
          </p:cNvSpPr>
          <p:nvPr>
            <p:ph type="title" hasCustomPrompt="1"/>
          </p:nvPr>
        </p:nvSpPr>
        <p:spPr>
          <a:xfrm>
            <a:off x="3586399" y="1034019"/>
            <a:ext cx="5024201" cy="678049"/>
          </a:xfrm>
        </p:spPr>
        <p:txBody>
          <a:bodyPr anchor="b"/>
          <a:lstStyle>
            <a:lvl1pPr algn="ctr">
              <a:defRPr sz="4000">
                <a:solidFill>
                  <a:schemeClr val="bg1"/>
                </a:solidFill>
                <a:effectLst>
                  <a:outerShdw blurRad="38100" dist="38100" dir="2700000" algn="tl">
                    <a:srgbClr val="000000">
                      <a:alpha val="43137"/>
                    </a:srgbClr>
                  </a:outerShdw>
                </a:effectLst>
                <a:latin typeface="Geometr212 BkCn BT" panose="020B0603020204020204" pitchFamily="34" charset="0"/>
              </a:defRPr>
            </a:lvl1pPr>
          </a:lstStyle>
          <a:p>
            <a:r>
              <a:rPr lang="pl-PL" dirty="0" err="1"/>
              <a:t>Lorem</a:t>
            </a:r>
            <a:r>
              <a:rPr lang="pl-PL" dirty="0"/>
              <a:t> </a:t>
            </a:r>
            <a:r>
              <a:rPr lang="pl-PL" dirty="0" err="1"/>
              <a:t>Ipsum</a:t>
            </a:r>
            <a:endParaRPr lang="pl-PL" dirty="0"/>
          </a:p>
        </p:txBody>
      </p:sp>
      <p:pic>
        <p:nvPicPr>
          <p:cNvPr id="12" name="Obraz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5039" y="0"/>
            <a:ext cx="2195209" cy="1034019"/>
          </a:xfrm>
          <a:prstGeom prst="rect">
            <a:avLst/>
          </a:prstGeom>
        </p:spPr>
      </p:pic>
      <p:sp>
        <p:nvSpPr>
          <p:cNvPr id="18" name="Prostokąt 17"/>
          <p:cNvSpPr/>
          <p:nvPr userDrawn="1"/>
        </p:nvSpPr>
        <p:spPr>
          <a:xfrm>
            <a:off x="0" y="4241260"/>
            <a:ext cx="12192000" cy="261674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20"/>
          <p:cNvSpPr/>
          <p:nvPr userDrawn="1"/>
        </p:nvSpPr>
        <p:spPr>
          <a:xfrm>
            <a:off x="0" y="6356350"/>
            <a:ext cx="12192000" cy="501650"/>
          </a:xfrm>
          <a:prstGeom prst="rect">
            <a:avLst/>
          </a:prstGeom>
          <a:solidFill>
            <a:srgbClr val="775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6" name="Symbol zastępczy tekstu 5"/>
          <p:cNvSpPr>
            <a:spLocks noGrp="1"/>
          </p:cNvSpPr>
          <p:nvPr>
            <p:ph type="body" sz="quarter" idx="13" hasCustomPrompt="1"/>
          </p:nvPr>
        </p:nvSpPr>
        <p:spPr>
          <a:xfrm>
            <a:off x="593725" y="4465638"/>
            <a:ext cx="11118850" cy="1614487"/>
          </a:xfrm>
        </p:spPr>
        <p:txBody>
          <a:bodyPr>
            <a:normAutofit/>
          </a:bodyPr>
          <a:lstStyle>
            <a:lvl1pPr marL="0" indent="0" algn="ctr">
              <a:buNone/>
              <a:defRPr lang="pl-PL" sz="2000" b="0" i="0" smtClean="0">
                <a:solidFill>
                  <a:srgbClr val="515151"/>
                </a:solidFill>
                <a:effectLst/>
              </a:defRPr>
            </a:lvl1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r>
              <a:rPr lang="pl-PL" dirty="0" err="1"/>
              <a:t>Ut</a:t>
            </a:r>
            <a:r>
              <a:rPr lang="pl-PL" dirty="0"/>
              <a:t> </a:t>
            </a:r>
            <a:r>
              <a:rPr lang="pl-PL" dirty="0" err="1"/>
              <a:t>ac</a:t>
            </a:r>
            <a:r>
              <a:rPr lang="pl-PL" dirty="0"/>
              <a:t> eros </a:t>
            </a:r>
            <a:r>
              <a:rPr lang="pl-PL" dirty="0" err="1"/>
              <a:t>tellus</a:t>
            </a:r>
            <a:r>
              <a:rPr lang="pl-PL" dirty="0"/>
              <a:t>. </a:t>
            </a:r>
            <a:r>
              <a:rPr lang="pl-PL" dirty="0" err="1"/>
              <a:t>Sed</a:t>
            </a:r>
            <a:r>
              <a:rPr lang="pl-PL" dirty="0"/>
              <a:t> elit </a:t>
            </a:r>
            <a:r>
              <a:rPr lang="pl-PL" dirty="0" err="1"/>
              <a:t>leo</a:t>
            </a:r>
            <a:r>
              <a:rPr lang="pl-PL" dirty="0"/>
              <a:t>, </a:t>
            </a:r>
            <a:r>
              <a:rPr lang="pl-PL" dirty="0" err="1"/>
              <a:t>consectetur</a:t>
            </a:r>
            <a:r>
              <a:rPr lang="pl-PL" dirty="0"/>
              <a:t> </a:t>
            </a:r>
            <a:r>
              <a:rPr lang="pl-PL" dirty="0" err="1"/>
              <a:t>sed</a:t>
            </a:r>
            <a:r>
              <a:rPr lang="pl-PL" dirty="0"/>
              <a:t> </a:t>
            </a:r>
            <a:r>
              <a:rPr lang="pl-PL" dirty="0" err="1"/>
              <a:t>volutpat</a:t>
            </a:r>
            <a:r>
              <a:rPr lang="pl-PL" dirty="0"/>
              <a:t> et, </a:t>
            </a:r>
            <a:r>
              <a:rPr lang="pl-PL" dirty="0" err="1"/>
              <a:t>molestie</a:t>
            </a:r>
            <a:r>
              <a:rPr lang="pl-PL" dirty="0"/>
              <a:t> </a:t>
            </a:r>
            <a:r>
              <a:rPr lang="pl-PL" dirty="0" err="1"/>
              <a:t>nec</a:t>
            </a:r>
            <a:r>
              <a:rPr lang="pl-PL" dirty="0"/>
              <a:t> nunc. </a:t>
            </a:r>
            <a:r>
              <a:rPr lang="pl-PL" dirty="0" err="1"/>
              <a:t>Morbi</a:t>
            </a:r>
            <a:r>
              <a:rPr lang="pl-PL" dirty="0"/>
              <a:t> </a:t>
            </a:r>
            <a:r>
              <a:rPr lang="pl-PL" dirty="0" err="1"/>
              <a:t>sagittis</a:t>
            </a:r>
            <a:r>
              <a:rPr lang="pl-PL" dirty="0"/>
              <a:t> </a:t>
            </a:r>
            <a:r>
              <a:rPr lang="pl-PL" dirty="0" err="1"/>
              <a:t>volutpat</a:t>
            </a:r>
            <a:r>
              <a:rPr lang="pl-PL" dirty="0"/>
              <a:t> </a:t>
            </a:r>
            <a:r>
              <a:rPr lang="pl-PL" dirty="0" err="1"/>
              <a:t>tellus</a:t>
            </a:r>
            <a:r>
              <a:rPr lang="pl-PL" dirty="0"/>
              <a:t> </a:t>
            </a:r>
            <a:r>
              <a:rPr lang="pl-PL" dirty="0" err="1"/>
              <a:t>eu</a:t>
            </a:r>
            <a:r>
              <a:rPr lang="pl-PL" dirty="0"/>
              <a:t> </a:t>
            </a:r>
            <a:r>
              <a:rPr lang="pl-PL" dirty="0" err="1"/>
              <a:t>pharetra</a:t>
            </a:r>
            <a:r>
              <a:rPr lang="pl-PL" dirty="0"/>
              <a:t>. Class </a:t>
            </a:r>
            <a:r>
              <a:rPr lang="pl-PL" dirty="0" err="1"/>
              <a:t>aptent</a:t>
            </a:r>
            <a:r>
              <a:rPr lang="pl-PL" dirty="0"/>
              <a:t> </a:t>
            </a:r>
            <a:r>
              <a:rPr lang="pl-PL" dirty="0" err="1"/>
              <a:t>taciti</a:t>
            </a:r>
            <a:r>
              <a:rPr lang="pl-PL" dirty="0"/>
              <a:t> </a:t>
            </a:r>
            <a:r>
              <a:rPr lang="pl-PL" dirty="0" err="1"/>
              <a:t>sociosqu</a:t>
            </a:r>
            <a:r>
              <a:rPr lang="pl-PL" dirty="0"/>
              <a:t> ad </a:t>
            </a:r>
            <a:r>
              <a:rPr lang="pl-PL" dirty="0" err="1"/>
              <a:t>litora</a:t>
            </a:r>
            <a:r>
              <a:rPr lang="pl-PL" dirty="0"/>
              <a:t> </a:t>
            </a:r>
            <a:r>
              <a:rPr lang="pl-PL" dirty="0" err="1"/>
              <a:t>torquent</a:t>
            </a:r>
            <a:r>
              <a:rPr lang="pl-PL" dirty="0"/>
              <a:t> per </a:t>
            </a:r>
            <a:r>
              <a:rPr lang="pl-PL" dirty="0" err="1"/>
              <a:t>conubia</a:t>
            </a:r>
            <a:r>
              <a:rPr lang="pl-PL" dirty="0"/>
              <a:t> nostra, per </a:t>
            </a:r>
            <a:r>
              <a:rPr lang="pl-PL" dirty="0" err="1"/>
              <a:t>inceptos</a:t>
            </a:r>
            <a:r>
              <a:rPr lang="pl-PL" dirty="0"/>
              <a:t> </a:t>
            </a:r>
            <a:r>
              <a:rPr lang="pl-PL" dirty="0" err="1"/>
              <a:t>himenaeos</a:t>
            </a:r>
            <a:r>
              <a:rPr lang="pl-PL" dirty="0"/>
              <a:t>.</a:t>
            </a:r>
          </a:p>
        </p:txBody>
      </p:sp>
    </p:spTree>
    <p:extLst>
      <p:ext uri="{BB962C8B-B14F-4D97-AF65-F5344CB8AC3E}">
        <p14:creationId xmlns:p14="http://schemas.microsoft.com/office/powerpoint/2010/main" val="15746038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ylko tytuł">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3" name="Symbol zastępczy daty 2"/>
          <p:cNvSpPr>
            <a:spLocks noGrp="1"/>
          </p:cNvSpPr>
          <p:nvPr>
            <p:ph type="dt" sz="half" idx="10"/>
          </p:nvPr>
        </p:nvSpPr>
        <p:spPr/>
        <p:txBody>
          <a:bodyPr/>
          <a:lstStyle/>
          <a:p>
            <a:fld id="{0BF1316B-2089-48D6-A718-F1CCBAF1729D}" type="datetime1">
              <a:rPr lang="pl-PL" smtClean="0"/>
              <a:t>11.09.2018</a:t>
            </a:fld>
            <a:endParaRPr lang="pl-PL"/>
          </a:p>
        </p:txBody>
      </p:sp>
      <p:sp>
        <p:nvSpPr>
          <p:cNvPr id="4" name="Symbol zastępczy stopki 3"/>
          <p:cNvSpPr>
            <a:spLocks noGrp="1"/>
          </p:cNvSpPr>
          <p:nvPr>
            <p:ph type="ftr" sz="quarter" idx="11"/>
          </p:nvPr>
        </p:nvSpPr>
        <p:spPr/>
        <p:txBody>
          <a:bodyPr/>
          <a:lstStyle/>
          <a:p>
            <a:r>
              <a:rPr lang="pl-PL"/>
              <a:t>Autor: Prawa do korzystania z materiałów posiada Software Development Academy</a:t>
            </a:r>
          </a:p>
        </p:txBody>
      </p:sp>
      <p:sp>
        <p:nvSpPr>
          <p:cNvPr id="5" name="Symbol zastępczy numeru slajdu 4"/>
          <p:cNvSpPr>
            <a:spLocks noGrp="1"/>
          </p:cNvSpPr>
          <p:nvPr>
            <p:ph type="sldNum" sz="quarter" idx="12"/>
          </p:nvPr>
        </p:nvSpPr>
        <p:spPr/>
        <p:txBody>
          <a:bodyPr/>
          <a:lstStyle/>
          <a:p>
            <a:fld id="{ED36FFA4-C635-48B6-A424-1A5ECBB8AB72}" type="slidenum">
              <a:rPr lang="pl-PL" smtClean="0"/>
              <a:t>‹#›</a:t>
            </a:fld>
            <a:endParaRPr lang="pl-PL"/>
          </a:p>
        </p:txBody>
      </p:sp>
      <p:sp>
        <p:nvSpPr>
          <p:cNvPr id="10" name="Tytuł 1"/>
          <p:cNvSpPr>
            <a:spLocks noGrp="1"/>
          </p:cNvSpPr>
          <p:nvPr>
            <p:ph type="title" hasCustomPrompt="1"/>
          </p:nvPr>
        </p:nvSpPr>
        <p:spPr>
          <a:xfrm>
            <a:off x="3586399" y="1034019"/>
            <a:ext cx="5024201" cy="678049"/>
          </a:xfrm>
        </p:spPr>
        <p:txBody>
          <a:bodyPr anchor="b"/>
          <a:lstStyle>
            <a:lvl1pPr algn="ctr">
              <a:defRPr sz="4000">
                <a:solidFill>
                  <a:schemeClr val="bg1"/>
                </a:solidFill>
                <a:effectLst>
                  <a:outerShdw blurRad="38100" dist="38100" dir="2700000" algn="tl">
                    <a:srgbClr val="000000">
                      <a:alpha val="43137"/>
                    </a:srgbClr>
                  </a:outerShdw>
                </a:effectLst>
                <a:latin typeface="Geometr212 BkCn BT" panose="020B0603020204020204" pitchFamily="34" charset="0"/>
              </a:defRPr>
            </a:lvl1pPr>
          </a:lstStyle>
          <a:p>
            <a:r>
              <a:rPr lang="pl-PL" dirty="0" err="1"/>
              <a:t>Lorem</a:t>
            </a:r>
            <a:r>
              <a:rPr lang="pl-PL" dirty="0"/>
              <a:t> </a:t>
            </a:r>
            <a:r>
              <a:rPr lang="pl-PL" dirty="0" err="1"/>
              <a:t>Ipsum</a:t>
            </a:r>
            <a:endParaRPr lang="pl-PL" dirty="0"/>
          </a:p>
        </p:txBody>
      </p:sp>
      <p:pic>
        <p:nvPicPr>
          <p:cNvPr id="12" name="Obraz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35039" y="0"/>
            <a:ext cx="2195209" cy="1034019"/>
          </a:xfrm>
          <a:prstGeom prst="rect">
            <a:avLst/>
          </a:prstGeom>
        </p:spPr>
      </p:pic>
      <p:sp>
        <p:nvSpPr>
          <p:cNvPr id="18" name="Prostokąt 17"/>
          <p:cNvSpPr/>
          <p:nvPr userDrawn="1"/>
        </p:nvSpPr>
        <p:spPr>
          <a:xfrm>
            <a:off x="0" y="4241260"/>
            <a:ext cx="12192000" cy="261674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1" name="Prostokąt 20"/>
          <p:cNvSpPr/>
          <p:nvPr userDrawn="1"/>
        </p:nvSpPr>
        <p:spPr>
          <a:xfrm>
            <a:off x="0" y="4241259"/>
            <a:ext cx="12192000" cy="107005"/>
          </a:xfrm>
          <a:prstGeom prst="rect">
            <a:avLst/>
          </a:prstGeom>
          <a:solidFill>
            <a:srgbClr val="775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9" name="Symbol zastępczy tekstu 5"/>
          <p:cNvSpPr>
            <a:spLocks noGrp="1"/>
          </p:cNvSpPr>
          <p:nvPr>
            <p:ph type="body" sz="quarter" idx="13" hasCustomPrompt="1"/>
          </p:nvPr>
        </p:nvSpPr>
        <p:spPr>
          <a:xfrm>
            <a:off x="593725" y="4465638"/>
            <a:ext cx="11118850" cy="1614487"/>
          </a:xfrm>
        </p:spPr>
        <p:txBody>
          <a:bodyPr>
            <a:normAutofit/>
          </a:bodyPr>
          <a:lstStyle>
            <a:lvl1pPr marL="0" indent="0" algn="ctr">
              <a:buNone/>
              <a:defRPr lang="pl-PL" sz="2000" b="0" i="0" smtClean="0">
                <a:solidFill>
                  <a:srgbClr val="515151"/>
                </a:solidFill>
                <a:effectLst/>
              </a:defRPr>
            </a:lvl1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r>
              <a:rPr lang="pl-PL" dirty="0" err="1"/>
              <a:t>Ut</a:t>
            </a:r>
            <a:r>
              <a:rPr lang="pl-PL" dirty="0"/>
              <a:t> </a:t>
            </a:r>
            <a:r>
              <a:rPr lang="pl-PL" dirty="0" err="1"/>
              <a:t>ac</a:t>
            </a:r>
            <a:r>
              <a:rPr lang="pl-PL" dirty="0"/>
              <a:t> eros </a:t>
            </a:r>
            <a:r>
              <a:rPr lang="pl-PL" dirty="0" err="1"/>
              <a:t>tellus</a:t>
            </a:r>
            <a:r>
              <a:rPr lang="pl-PL" dirty="0"/>
              <a:t>. </a:t>
            </a:r>
            <a:r>
              <a:rPr lang="pl-PL" dirty="0" err="1"/>
              <a:t>Sed</a:t>
            </a:r>
            <a:r>
              <a:rPr lang="pl-PL" dirty="0"/>
              <a:t> elit </a:t>
            </a:r>
            <a:r>
              <a:rPr lang="pl-PL" dirty="0" err="1"/>
              <a:t>leo</a:t>
            </a:r>
            <a:r>
              <a:rPr lang="pl-PL" dirty="0"/>
              <a:t>, </a:t>
            </a:r>
            <a:r>
              <a:rPr lang="pl-PL" dirty="0" err="1"/>
              <a:t>consectetur</a:t>
            </a:r>
            <a:r>
              <a:rPr lang="pl-PL" dirty="0"/>
              <a:t> </a:t>
            </a:r>
            <a:r>
              <a:rPr lang="pl-PL" dirty="0" err="1"/>
              <a:t>sed</a:t>
            </a:r>
            <a:r>
              <a:rPr lang="pl-PL" dirty="0"/>
              <a:t> </a:t>
            </a:r>
            <a:r>
              <a:rPr lang="pl-PL" dirty="0" err="1"/>
              <a:t>volutpat</a:t>
            </a:r>
            <a:r>
              <a:rPr lang="pl-PL" dirty="0"/>
              <a:t> et, </a:t>
            </a:r>
            <a:r>
              <a:rPr lang="pl-PL" dirty="0" err="1"/>
              <a:t>molestie</a:t>
            </a:r>
            <a:r>
              <a:rPr lang="pl-PL" dirty="0"/>
              <a:t> </a:t>
            </a:r>
            <a:r>
              <a:rPr lang="pl-PL" dirty="0" err="1"/>
              <a:t>nec</a:t>
            </a:r>
            <a:r>
              <a:rPr lang="pl-PL" dirty="0"/>
              <a:t> nunc. </a:t>
            </a:r>
            <a:r>
              <a:rPr lang="pl-PL" dirty="0" err="1"/>
              <a:t>Morbi</a:t>
            </a:r>
            <a:r>
              <a:rPr lang="pl-PL" dirty="0"/>
              <a:t> </a:t>
            </a:r>
            <a:r>
              <a:rPr lang="pl-PL" dirty="0" err="1"/>
              <a:t>sagittis</a:t>
            </a:r>
            <a:r>
              <a:rPr lang="pl-PL" dirty="0"/>
              <a:t> </a:t>
            </a:r>
            <a:r>
              <a:rPr lang="pl-PL" dirty="0" err="1"/>
              <a:t>volutpat</a:t>
            </a:r>
            <a:r>
              <a:rPr lang="pl-PL" dirty="0"/>
              <a:t> </a:t>
            </a:r>
            <a:r>
              <a:rPr lang="pl-PL" dirty="0" err="1"/>
              <a:t>tellus</a:t>
            </a:r>
            <a:r>
              <a:rPr lang="pl-PL" dirty="0"/>
              <a:t> </a:t>
            </a:r>
            <a:r>
              <a:rPr lang="pl-PL" dirty="0" err="1"/>
              <a:t>eu</a:t>
            </a:r>
            <a:r>
              <a:rPr lang="pl-PL" dirty="0"/>
              <a:t> </a:t>
            </a:r>
            <a:r>
              <a:rPr lang="pl-PL" dirty="0" err="1"/>
              <a:t>pharetra</a:t>
            </a:r>
            <a:r>
              <a:rPr lang="pl-PL" dirty="0"/>
              <a:t>. Class </a:t>
            </a:r>
            <a:r>
              <a:rPr lang="pl-PL" dirty="0" err="1"/>
              <a:t>aptent</a:t>
            </a:r>
            <a:r>
              <a:rPr lang="pl-PL" dirty="0"/>
              <a:t> </a:t>
            </a:r>
            <a:r>
              <a:rPr lang="pl-PL" dirty="0" err="1"/>
              <a:t>taciti</a:t>
            </a:r>
            <a:r>
              <a:rPr lang="pl-PL" dirty="0"/>
              <a:t> </a:t>
            </a:r>
            <a:r>
              <a:rPr lang="pl-PL" dirty="0" err="1"/>
              <a:t>sociosqu</a:t>
            </a:r>
            <a:r>
              <a:rPr lang="pl-PL" dirty="0"/>
              <a:t> ad </a:t>
            </a:r>
            <a:r>
              <a:rPr lang="pl-PL" dirty="0" err="1"/>
              <a:t>litora</a:t>
            </a:r>
            <a:r>
              <a:rPr lang="pl-PL" dirty="0"/>
              <a:t> </a:t>
            </a:r>
            <a:r>
              <a:rPr lang="pl-PL" dirty="0" err="1"/>
              <a:t>torquent</a:t>
            </a:r>
            <a:r>
              <a:rPr lang="pl-PL" dirty="0"/>
              <a:t> per </a:t>
            </a:r>
            <a:r>
              <a:rPr lang="pl-PL" dirty="0" err="1"/>
              <a:t>conubia</a:t>
            </a:r>
            <a:r>
              <a:rPr lang="pl-PL" dirty="0"/>
              <a:t> nostra, per </a:t>
            </a:r>
            <a:r>
              <a:rPr lang="pl-PL" dirty="0" err="1"/>
              <a:t>inceptos</a:t>
            </a:r>
            <a:r>
              <a:rPr lang="pl-PL" dirty="0"/>
              <a:t> </a:t>
            </a:r>
            <a:r>
              <a:rPr lang="pl-PL" dirty="0" err="1"/>
              <a:t>himenaeos</a:t>
            </a:r>
            <a:r>
              <a:rPr lang="pl-PL" dirty="0"/>
              <a:t>.</a:t>
            </a:r>
          </a:p>
        </p:txBody>
      </p:sp>
    </p:spTree>
    <p:extLst>
      <p:ext uri="{BB962C8B-B14F-4D97-AF65-F5344CB8AC3E}">
        <p14:creationId xmlns:p14="http://schemas.microsoft.com/office/powerpoint/2010/main" val="29937293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usty">
    <p:bg>
      <p:bgPr>
        <a:solidFill>
          <a:srgbClr val="F5F5F5"/>
        </a:solidFill>
        <a:effectLst/>
      </p:bgPr>
    </p:bg>
    <p:spTree>
      <p:nvGrpSpPr>
        <p:cNvPr id="1" name=""/>
        <p:cNvGrpSpPr/>
        <p:nvPr/>
      </p:nvGrpSpPr>
      <p:grpSpPr>
        <a:xfrm>
          <a:off x="0" y="0"/>
          <a:ext cx="0" cy="0"/>
          <a:chOff x="0" y="0"/>
          <a:chExt cx="0" cy="0"/>
        </a:xfrm>
      </p:grpSpPr>
      <p:sp>
        <p:nvSpPr>
          <p:cNvPr id="2" name="Symbol zastępczy daty 1"/>
          <p:cNvSpPr>
            <a:spLocks noGrp="1"/>
          </p:cNvSpPr>
          <p:nvPr>
            <p:ph type="dt" sz="half" idx="10"/>
          </p:nvPr>
        </p:nvSpPr>
        <p:spPr/>
        <p:txBody>
          <a:bodyPr/>
          <a:lstStyle/>
          <a:p>
            <a:fld id="{E34D173A-5869-4912-9344-F263B5184F59}" type="datetime1">
              <a:rPr lang="pl-PL" smtClean="0"/>
              <a:t>11.09.2018</a:t>
            </a:fld>
            <a:endParaRPr lang="pl-PL"/>
          </a:p>
        </p:txBody>
      </p:sp>
      <p:sp>
        <p:nvSpPr>
          <p:cNvPr id="3" name="Symbol zastępczy stopki 2"/>
          <p:cNvSpPr>
            <a:spLocks noGrp="1"/>
          </p:cNvSpPr>
          <p:nvPr>
            <p:ph type="ftr" sz="quarter" idx="11"/>
          </p:nvPr>
        </p:nvSpPr>
        <p:spPr/>
        <p:txBody>
          <a:bodyPr/>
          <a:lstStyle/>
          <a:p>
            <a:r>
              <a:rPr lang="pl-PL"/>
              <a:t>Autor: Prawa do korzystania z materiałów posiada Software Development Academy</a:t>
            </a:r>
          </a:p>
        </p:txBody>
      </p:sp>
      <p:sp>
        <p:nvSpPr>
          <p:cNvPr id="4" name="Symbol zastępczy numeru slajdu 3"/>
          <p:cNvSpPr>
            <a:spLocks noGrp="1"/>
          </p:cNvSpPr>
          <p:nvPr>
            <p:ph type="sldNum" sz="quarter" idx="12"/>
          </p:nvPr>
        </p:nvSpPr>
        <p:spPr/>
        <p:txBody>
          <a:bodyPr/>
          <a:lstStyle/>
          <a:p>
            <a:fld id="{ED36FFA4-C635-48B6-A424-1A5ECBB8AB72}" type="slidenum">
              <a:rPr lang="pl-PL" smtClean="0"/>
              <a:t>‹#›</a:t>
            </a:fld>
            <a:endParaRPr lang="pl-PL"/>
          </a:p>
        </p:txBody>
      </p:sp>
      <p:sp>
        <p:nvSpPr>
          <p:cNvPr id="5" name="Symbol zastępczy obrazu 11"/>
          <p:cNvSpPr>
            <a:spLocks noGrp="1"/>
          </p:cNvSpPr>
          <p:nvPr>
            <p:ph type="pic" sz="quarter" idx="13"/>
          </p:nvPr>
        </p:nvSpPr>
        <p:spPr>
          <a:xfrm>
            <a:off x="1085850" y="1459537"/>
            <a:ext cx="2247900" cy="2246312"/>
          </a:xfrm>
          <a:prstGeom prst="ellipse">
            <a:avLst/>
          </a:prstGeom>
          <a:noFill/>
        </p:spPr>
        <p:txBody>
          <a:bodyPr/>
          <a:lstStyle/>
          <a:p>
            <a:r>
              <a:rPr lang="pl-PL"/>
              <a:t>Kliknij ikonę, aby dodać obraz</a:t>
            </a:r>
            <a:endParaRPr lang="pl-PL" dirty="0"/>
          </a:p>
        </p:txBody>
      </p:sp>
      <p:sp>
        <p:nvSpPr>
          <p:cNvPr id="6" name="Symbol zastępczy obrazu 11"/>
          <p:cNvSpPr>
            <a:spLocks noGrp="1"/>
          </p:cNvSpPr>
          <p:nvPr>
            <p:ph type="pic" sz="quarter" idx="14"/>
          </p:nvPr>
        </p:nvSpPr>
        <p:spPr>
          <a:xfrm>
            <a:off x="4972050" y="1459537"/>
            <a:ext cx="2247900" cy="2246312"/>
          </a:xfrm>
          <a:prstGeom prst="ellipse">
            <a:avLst/>
          </a:prstGeom>
          <a:noFill/>
        </p:spPr>
        <p:txBody>
          <a:bodyPr/>
          <a:lstStyle/>
          <a:p>
            <a:r>
              <a:rPr lang="pl-PL"/>
              <a:t>Kliknij ikonę, aby dodać obraz</a:t>
            </a:r>
            <a:endParaRPr lang="pl-PL" dirty="0"/>
          </a:p>
        </p:txBody>
      </p:sp>
      <p:sp>
        <p:nvSpPr>
          <p:cNvPr id="7" name="Symbol zastępczy obrazu 11"/>
          <p:cNvSpPr>
            <a:spLocks noGrp="1"/>
          </p:cNvSpPr>
          <p:nvPr>
            <p:ph type="pic" sz="quarter" idx="15"/>
          </p:nvPr>
        </p:nvSpPr>
        <p:spPr>
          <a:xfrm>
            <a:off x="8858250" y="1459537"/>
            <a:ext cx="2247900" cy="2246312"/>
          </a:xfrm>
          <a:prstGeom prst="ellipse">
            <a:avLst/>
          </a:prstGeom>
          <a:noFill/>
        </p:spPr>
        <p:txBody>
          <a:bodyPr/>
          <a:lstStyle/>
          <a:p>
            <a:r>
              <a:rPr lang="pl-PL"/>
              <a:t>Kliknij ikonę, aby dodać obraz</a:t>
            </a:r>
            <a:endParaRPr lang="pl-PL" dirty="0"/>
          </a:p>
        </p:txBody>
      </p:sp>
      <p:sp>
        <p:nvSpPr>
          <p:cNvPr id="8" name="Prostokąt 7"/>
          <p:cNvSpPr/>
          <p:nvPr userDrawn="1"/>
        </p:nvSpPr>
        <p:spPr>
          <a:xfrm>
            <a:off x="0" y="0"/>
            <a:ext cx="12192000" cy="96303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10" name="Obraz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4979" y="-23305"/>
            <a:ext cx="2195209" cy="1034019"/>
          </a:xfrm>
          <a:prstGeom prst="rect">
            <a:avLst/>
          </a:prstGeom>
        </p:spPr>
      </p:pic>
      <p:sp>
        <p:nvSpPr>
          <p:cNvPr id="12" name="Symbol zastępczy tekstu 11"/>
          <p:cNvSpPr>
            <a:spLocks noGrp="1"/>
          </p:cNvSpPr>
          <p:nvPr>
            <p:ph type="body" sz="quarter" idx="16" hasCustomPrompt="1"/>
          </p:nvPr>
        </p:nvSpPr>
        <p:spPr>
          <a:xfrm>
            <a:off x="739775" y="3910013"/>
            <a:ext cx="2946400" cy="1547812"/>
          </a:xfrm>
        </p:spPr>
        <p:txBody>
          <a:bodyPr>
            <a:normAutofit/>
          </a:bodyPr>
          <a:lstStyle>
            <a:lvl1pPr marL="0" indent="0" algn="ctr">
              <a:buNone/>
              <a:defRPr sz="2000">
                <a:solidFill>
                  <a:srgbClr val="515151"/>
                </a:solidFill>
                <a:latin typeface="+mj-lt"/>
              </a:defRPr>
            </a:lvl1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p>
        </p:txBody>
      </p:sp>
      <p:sp>
        <p:nvSpPr>
          <p:cNvPr id="18" name="Symbol zastępczy tekstu 11"/>
          <p:cNvSpPr>
            <a:spLocks noGrp="1"/>
          </p:cNvSpPr>
          <p:nvPr>
            <p:ph type="body" sz="quarter" idx="17" hasCustomPrompt="1"/>
          </p:nvPr>
        </p:nvSpPr>
        <p:spPr>
          <a:xfrm>
            <a:off x="4622800" y="3910013"/>
            <a:ext cx="2946400" cy="1547812"/>
          </a:xfrm>
        </p:spPr>
        <p:txBody>
          <a:bodyPr>
            <a:normAutofit/>
          </a:bodyPr>
          <a:lstStyle>
            <a:lvl1pPr marL="0" indent="0" algn="ctr">
              <a:buNone/>
              <a:defRPr sz="2000">
                <a:solidFill>
                  <a:srgbClr val="515151"/>
                </a:solidFill>
                <a:latin typeface="+mj-lt"/>
              </a:defRPr>
            </a:lvl1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p>
        </p:txBody>
      </p:sp>
      <p:sp>
        <p:nvSpPr>
          <p:cNvPr id="19" name="Symbol zastępczy tekstu 11"/>
          <p:cNvSpPr>
            <a:spLocks noGrp="1"/>
          </p:cNvSpPr>
          <p:nvPr>
            <p:ph type="body" sz="quarter" idx="18" hasCustomPrompt="1"/>
          </p:nvPr>
        </p:nvSpPr>
        <p:spPr>
          <a:xfrm>
            <a:off x="8509000" y="3910013"/>
            <a:ext cx="2946400" cy="1547812"/>
          </a:xfrm>
        </p:spPr>
        <p:txBody>
          <a:bodyPr>
            <a:normAutofit/>
          </a:bodyPr>
          <a:lstStyle>
            <a:lvl1pPr marL="0" indent="0" algn="ctr">
              <a:buNone/>
              <a:defRPr sz="2000">
                <a:solidFill>
                  <a:srgbClr val="515151"/>
                </a:solidFill>
                <a:latin typeface="+mj-lt"/>
              </a:defRPr>
            </a:lvl1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p>
        </p:txBody>
      </p:sp>
      <p:sp>
        <p:nvSpPr>
          <p:cNvPr id="20" name="Tytuł 1"/>
          <p:cNvSpPr>
            <a:spLocks noGrp="1"/>
          </p:cNvSpPr>
          <p:nvPr>
            <p:ph type="title" hasCustomPrompt="1"/>
          </p:nvPr>
        </p:nvSpPr>
        <p:spPr>
          <a:xfrm>
            <a:off x="0" y="1"/>
            <a:ext cx="10894979" cy="963038"/>
          </a:xfrm>
        </p:spPr>
        <p:txBody>
          <a:bodyPr>
            <a:normAutofit/>
          </a:bodyPr>
          <a:lstStyle>
            <a:lvl1pPr>
              <a:defRPr sz="3200" b="1" baseline="0">
                <a:solidFill>
                  <a:srgbClr val="4A3D53"/>
                </a:solidFill>
                <a:latin typeface="Geometr212 BkCn BT" panose="020B0603020204020204" pitchFamily="34" charset="0"/>
              </a:defRPr>
            </a:lvl1pPr>
          </a:lstStyle>
          <a:p>
            <a:r>
              <a:rPr lang="pl-PL" dirty="0"/>
              <a:t>TYTUŁ SLAJDU</a:t>
            </a:r>
          </a:p>
        </p:txBody>
      </p:sp>
    </p:spTree>
    <p:extLst>
      <p:ext uri="{BB962C8B-B14F-4D97-AF65-F5344CB8AC3E}">
        <p14:creationId xmlns:p14="http://schemas.microsoft.com/office/powerpoint/2010/main" val="1853143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sp>
        <p:nvSpPr>
          <p:cNvPr id="3" name="Prostokąt 2"/>
          <p:cNvSpPr/>
          <p:nvPr userDrawn="1"/>
        </p:nvSpPr>
        <p:spPr>
          <a:xfrm>
            <a:off x="0" y="0"/>
            <a:ext cx="12192000" cy="96303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4" name="Obraz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4979" y="-23305"/>
            <a:ext cx="2195209" cy="1034019"/>
          </a:xfrm>
          <a:prstGeom prst="rect">
            <a:avLst/>
          </a:prstGeom>
        </p:spPr>
      </p:pic>
      <p:sp>
        <p:nvSpPr>
          <p:cNvPr id="6" name="Tytuł 5"/>
          <p:cNvSpPr>
            <a:spLocks noGrp="1"/>
          </p:cNvSpPr>
          <p:nvPr>
            <p:ph type="title"/>
          </p:nvPr>
        </p:nvSpPr>
        <p:spPr>
          <a:xfrm>
            <a:off x="838200" y="365125"/>
            <a:ext cx="10515600" cy="1325563"/>
          </a:xfrm>
          <a:prstGeom prst="rect">
            <a:avLst/>
          </a:prstGeom>
        </p:spPr>
        <p:txBody>
          <a:bodyPr/>
          <a:lstStyle/>
          <a:p>
            <a:r>
              <a:rPr lang="pl-PL" smtClean="0"/>
              <a:t>Kliknij, aby edytować styl</a:t>
            </a:r>
            <a:endParaRPr lang="pl-PL"/>
          </a:p>
        </p:txBody>
      </p:sp>
    </p:spTree>
    <p:extLst>
      <p:ext uri="{BB962C8B-B14F-4D97-AF65-F5344CB8AC3E}">
        <p14:creationId xmlns:p14="http://schemas.microsoft.com/office/powerpoint/2010/main" val="7812334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usty">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451444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ytuł i zawartość">
    <p:bg>
      <p:bgPr>
        <a:solidFill>
          <a:srgbClr val="F5F5F5"/>
        </a:solidFill>
        <a:effectLst/>
      </p:bgPr>
    </p:bg>
    <p:spTree>
      <p:nvGrpSpPr>
        <p:cNvPr id="1" name=""/>
        <p:cNvGrpSpPr/>
        <p:nvPr/>
      </p:nvGrpSpPr>
      <p:grpSpPr>
        <a:xfrm>
          <a:off x="0" y="0"/>
          <a:ext cx="0" cy="0"/>
          <a:chOff x="0" y="0"/>
          <a:chExt cx="0" cy="0"/>
        </a:xfrm>
      </p:grpSpPr>
      <p:sp>
        <p:nvSpPr>
          <p:cNvPr id="7" name="Prostokąt 6"/>
          <p:cNvSpPr/>
          <p:nvPr userDrawn="1"/>
        </p:nvSpPr>
        <p:spPr>
          <a:xfrm>
            <a:off x="0" y="0"/>
            <a:ext cx="12192000" cy="96303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p:cNvSpPr>
            <a:spLocks noGrp="1"/>
          </p:cNvSpPr>
          <p:nvPr>
            <p:ph type="title" hasCustomPrompt="1"/>
          </p:nvPr>
        </p:nvSpPr>
        <p:spPr>
          <a:xfrm>
            <a:off x="0" y="1"/>
            <a:ext cx="10894979" cy="963038"/>
          </a:xfrm>
        </p:spPr>
        <p:txBody>
          <a:bodyPr>
            <a:normAutofit/>
          </a:bodyPr>
          <a:lstStyle>
            <a:lvl1pPr>
              <a:defRPr sz="3200" b="1" baseline="0">
                <a:solidFill>
                  <a:srgbClr val="4A3D53"/>
                </a:solidFill>
                <a:latin typeface="Geometr212 BkCn BT" panose="020B0603020204020204" pitchFamily="34" charset="0"/>
              </a:defRPr>
            </a:lvl1pPr>
          </a:lstStyle>
          <a:p>
            <a:r>
              <a:rPr lang="pl-PL" dirty="0"/>
              <a:t>TYTUŁ SLAJDU</a:t>
            </a:r>
          </a:p>
        </p:txBody>
      </p:sp>
      <p:sp>
        <p:nvSpPr>
          <p:cNvPr id="3" name="Symbol zastępczy zawartości 2"/>
          <p:cNvSpPr>
            <a:spLocks noGrp="1"/>
          </p:cNvSpPr>
          <p:nvPr>
            <p:ph idx="1" hasCustomPrompt="1"/>
          </p:nvPr>
        </p:nvSpPr>
        <p:spPr>
          <a:xfrm>
            <a:off x="838200" y="4202349"/>
            <a:ext cx="10515600" cy="2075066"/>
          </a:xfrm>
        </p:spPr>
        <p:txBody>
          <a:bodyPr/>
          <a:lstStyle>
            <a:lvl1pPr marL="0" indent="0" algn="ctr">
              <a:buNone/>
              <a:defRPr>
                <a:solidFill>
                  <a:srgbClr val="515151"/>
                </a:solidFill>
                <a:latin typeface="+mj-lt"/>
              </a:defRPr>
            </a:lvl1pPr>
            <a:lvl2pPr>
              <a:defRPr>
                <a:solidFill>
                  <a:srgbClr val="515151"/>
                </a:solidFill>
                <a:latin typeface="+mj-lt"/>
              </a:defRPr>
            </a:lvl2pPr>
            <a:lvl3pPr>
              <a:defRPr>
                <a:solidFill>
                  <a:srgbClr val="515151"/>
                </a:solidFill>
                <a:latin typeface="+mj-lt"/>
              </a:defRPr>
            </a:lvl3pPr>
            <a:lvl4pPr>
              <a:defRPr>
                <a:solidFill>
                  <a:srgbClr val="515151"/>
                </a:solidFill>
                <a:latin typeface="+mj-lt"/>
              </a:defRPr>
            </a:lvl4pPr>
            <a:lvl5pPr>
              <a:defRPr>
                <a:solidFill>
                  <a:srgbClr val="515151"/>
                </a:solidFill>
                <a:latin typeface="+mj-lt"/>
              </a:defRPr>
            </a:lvl5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r>
              <a:rPr lang="pl-PL" dirty="0" err="1"/>
              <a:t>Ut</a:t>
            </a:r>
            <a:r>
              <a:rPr lang="pl-PL" dirty="0"/>
              <a:t> </a:t>
            </a:r>
            <a:r>
              <a:rPr lang="pl-PL" dirty="0" err="1"/>
              <a:t>ac</a:t>
            </a:r>
            <a:r>
              <a:rPr lang="pl-PL" dirty="0"/>
              <a:t> eros </a:t>
            </a:r>
            <a:r>
              <a:rPr lang="pl-PL" dirty="0" err="1"/>
              <a:t>tellus</a:t>
            </a:r>
            <a:r>
              <a:rPr lang="pl-PL" dirty="0"/>
              <a:t>. </a:t>
            </a:r>
            <a:r>
              <a:rPr lang="pl-PL" dirty="0" err="1"/>
              <a:t>Sed</a:t>
            </a:r>
            <a:r>
              <a:rPr lang="pl-PL" dirty="0"/>
              <a:t> elit </a:t>
            </a:r>
            <a:r>
              <a:rPr lang="pl-PL" dirty="0" err="1"/>
              <a:t>leo</a:t>
            </a:r>
            <a:r>
              <a:rPr lang="pl-PL" dirty="0"/>
              <a:t>, </a:t>
            </a:r>
            <a:r>
              <a:rPr lang="pl-PL" dirty="0" err="1"/>
              <a:t>consectetur</a:t>
            </a:r>
            <a:r>
              <a:rPr lang="pl-PL" dirty="0"/>
              <a:t> </a:t>
            </a:r>
            <a:r>
              <a:rPr lang="pl-PL" dirty="0" err="1"/>
              <a:t>sed</a:t>
            </a:r>
            <a:r>
              <a:rPr lang="pl-PL" dirty="0"/>
              <a:t> </a:t>
            </a:r>
            <a:r>
              <a:rPr lang="pl-PL" dirty="0" err="1"/>
              <a:t>volutpat</a:t>
            </a:r>
            <a:r>
              <a:rPr lang="pl-PL" dirty="0"/>
              <a:t> et, </a:t>
            </a:r>
            <a:r>
              <a:rPr lang="pl-PL" dirty="0" err="1"/>
              <a:t>molestie</a:t>
            </a:r>
            <a:r>
              <a:rPr lang="pl-PL" dirty="0"/>
              <a:t> </a:t>
            </a:r>
            <a:r>
              <a:rPr lang="pl-PL" dirty="0" err="1"/>
              <a:t>nec</a:t>
            </a:r>
            <a:r>
              <a:rPr lang="pl-PL" dirty="0"/>
              <a:t> nunc. </a:t>
            </a:r>
            <a:r>
              <a:rPr lang="pl-PL" dirty="0" err="1"/>
              <a:t>Morbi</a:t>
            </a:r>
            <a:r>
              <a:rPr lang="pl-PL" dirty="0"/>
              <a:t> </a:t>
            </a:r>
            <a:r>
              <a:rPr lang="pl-PL" dirty="0" err="1"/>
              <a:t>sagittis</a:t>
            </a:r>
            <a:r>
              <a:rPr lang="pl-PL" dirty="0"/>
              <a:t> </a:t>
            </a:r>
            <a:r>
              <a:rPr lang="pl-PL" dirty="0" err="1"/>
              <a:t>volutpat</a:t>
            </a:r>
            <a:r>
              <a:rPr lang="pl-PL" dirty="0"/>
              <a:t> </a:t>
            </a:r>
            <a:r>
              <a:rPr lang="pl-PL" dirty="0" err="1"/>
              <a:t>tellus</a:t>
            </a:r>
            <a:r>
              <a:rPr lang="pl-PL" dirty="0"/>
              <a:t> </a:t>
            </a:r>
            <a:r>
              <a:rPr lang="pl-PL" dirty="0" err="1"/>
              <a:t>eu</a:t>
            </a:r>
            <a:r>
              <a:rPr lang="pl-PL" dirty="0"/>
              <a:t> </a:t>
            </a:r>
            <a:r>
              <a:rPr lang="pl-PL" dirty="0" err="1"/>
              <a:t>pharetra</a:t>
            </a:r>
            <a:r>
              <a:rPr lang="pl-PL" dirty="0"/>
              <a:t>. Class </a:t>
            </a:r>
            <a:r>
              <a:rPr lang="pl-PL" dirty="0" err="1"/>
              <a:t>aptent</a:t>
            </a:r>
            <a:r>
              <a:rPr lang="pl-PL" dirty="0"/>
              <a:t> </a:t>
            </a:r>
            <a:r>
              <a:rPr lang="pl-PL" dirty="0" err="1"/>
              <a:t>taciti</a:t>
            </a:r>
            <a:r>
              <a:rPr lang="pl-PL" dirty="0"/>
              <a:t> </a:t>
            </a:r>
            <a:r>
              <a:rPr lang="pl-PL" dirty="0" err="1"/>
              <a:t>sociosqu</a:t>
            </a:r>
            <a:r>
              <a:rPr lang="pl-PL" dirty="0"/>
              <a:t> ad </a:t>
            </a:r>
            <a:r>
              <a:rPr lang="pl-PL" dirty="0" err="1"/>
              <a:t>litora</a:t>
            </a:r>
            <a:r>
              <a:rPr lang="pl-PL" dirty="0"/>
              <a:t> </a:t>
            </a:r>
            <a:r>
              <a:rPr lang="pl-PL" dirty="0" err="1"/>
              <a:t>torquent</a:t>
            </a:r>
            <a:r>
              <a:rPr lang="pl-PL" dirty="0"/>
              <a:t> per </a:t>
            </a:r>
            <a:r>
              <a:rPr lang="pl-PL" dirty="0" err="1"/>
              <a:t>conubia</a:t>
            </a:r>
            <a:r>
              <a:rPr lang="pl-PL" dirty="0"/>
              <a:t> nostra, per </a:t>
            </a:r>
            <a:r>
              <a:rPr lang="pl-PL" dirty="0" err="1"/>
              <a:t>inceptos</a:t>
            </a:r>
            <a:r>
              <a:rPr lang="pl-PL" dirty="0"/>
              <a:t> </a:t>
            </a:r>
            <a:r>
              <a:rPr lang="pl-PL" dirty="0" err="1"/>
              <a:t>himenaeos</a:t>
            </a:r>
            <a:r>
              <a:rPr lang="pl-PL" dirty="0"/>
              <a:t>.</a:t>
            </a:r>
          </a:p>
        </p:txBody>
      </p:sp>
      <p:sp>
        <p:nvSpPr>
          <p:cNvPr id="4" name="Symbol zastępczy daty 3"/>
          <p:cNvSpPr>
            <a:spLocks noGrp="1"/>
          </p:cNvSpPr>
          <p:nvPr>
            <p:ph type="dt" sz="half" idx="10"/>
          </p:nvPr>
        </p:nvSpPr>
        <p:spPr/>
        <p:txBody>
          <a:bodyPr/>
          <a:lstStyle/>
          <a:p>
            <a:fld id="{95BD6355-9CB0-4957-8547-5A1D339EA706}" type="datetime1">
              <a:rPr lang="pl-PL" smtClean="0"/>
              <a:t>11.09.2018</a:t>
            </a:fld>
            <a:endParaRPr lang="pl-PL"/>
          </a:p>
        </p:txBody>
      </p:sp>
      <p:sp>
        <p:nvSpPr>
          <p:cNvPr id="5" name="Symbol zastępczy stopki 4"/>
          <p:cNvSpPr>
            <a:spLocks noGrp="1"/>
          </p:cNvSpPr>
          <p:nvPr>
            <p:ph type="ftr" sz="quarter" idx="11"/>
          </p:nvPr>
        </p:nvSpPr>
        <p:spPr/>
        <p:txBody>
          <a:bodyPr/>
          <a:lstStyle/>
          <a:p>
            <a:r>
              <a:rPr lang="pl-PL"/>
              <a:t>Autor: Prawa do korzystania z materiałów posiada Software Development Academy</a:t>
            </a:r>
          </a:p>
        </p:txBody>
      </p:sp>
      <p:sp>
        <p:nvSpPr>
          <p:cNvPr id="6" name="Symbol zastępczy numeru slajdu 5"/>
          <p:cNvSpPr>
            <a:spLocks noGrp="1"/>
          </p:cNvSpPr>
          <p:nvPr>
            <p:ph type="sldNum" sz="quarter" idx="12"/>
          </p:nvPr>
        </p:nvSpPr>
        <p:spPr/>
        <p:txBody>
          <a:bodyPr/>
          <a:lstStyle/>
          <a:p>
            <a:fld id="{ED36FFA4-C635-48B6-A424-1A5ECBB8AB72}" type="slidenum">
              <a:rPr lang="pl-PL" smtClean="0"/>
              <a:t>‹#›</a:t>
            </a:fld>
            <a:endParaRPr lang="pl-PL"/>
          </a:p>
        </p:txBody>
      </p:sp>
      <p:sp>
        <p:nvSpPr>
          <p:cNvPr id="12" name="Symbol zastępczy obrazu 11"/>
          <p:cNvSpPr>
            <a:spLocks noGrp="1"/>
          </p:cNvSpPr>
          <p:nvPr>
            <p:ph type="pic" sz="quarter" idx="13"/>
          </p:nvPr>
        </p:nvSpPr>
        <p:spPr>
          <a:xfrm>
            <a:off x="1896488" y="1459537"/>
            <a:ext cx="2247900" cy="2246312"/>
          </a:xfrm>
          <a:prstGeom prst="ellipse">
            <a:avLst/>
          </a:prstGeom>
        </p:spPr>
        <p:txBody>
          <a:bodyPr/>
          <a:lstStyle/>
          <a:p>
            <a:r>
              <a:rPr lang="pl-PL"/>
              <a:t>Kliknij ikonę, aby dodać obraz</a:t>
            </a:r>
            <a:endParaRPr lang="pl-PL" dirty="0"/>
          </a:p>
        </p:txBody>
      </p:sp>
      <p:sp>
        <p:nvSpPr>
          <p:cNvPr id="16" name="Symbol zastępczy tekstu 15"/>
          <p:cNvSpPr>
            <a:spLocks noGrp="1"/>
          </p:cNvSpPr>
          <p:nvPr>
            <p:ph type="body" sz="quarter" idx="14" hasCustomPrompt="1"/>
          </p:nvPr>
        </p:nvSpPr>
        <p:spPr>
          <a:xfrm>
            <a:off x="4649924" y="1755605"/>
            <a:ext cx="4406900" cy="505457"/>
          </a:xfrm>
          <a:effectLst/>
        </p:spPr>
        <p:txBody>
          <a:bodyPr/>
          <a:lstStyle>
            <a:lvl1pPr marL="0" indent="0">
              <a:buNone/>
              <a:defRPr baseline="0">
                <a:solidFill>
                  <a:srgbClr val="775973"/>
                </a:solidFill>
                <a:effectLst/>
              </a:defRPr>
            </a:lvl1pPr>
            <a:lvl2pPr marL="457200" indent="0">
              <a:buNone/>
              <a:defRPr baseline="0"/>
            </a:lvl2pPr>
          </a:lstStyle>
          <a:p>
            <a:pPr lvl="0"/>
            <a:r>
              <a:rPr lang="pl-PL" dirty="0"/>
              <a:t>TEKST TEKSTOWY</a:t>
            </a:r>
          </a:p>
        </p:txBody>
      </p:sp>
      <p:pic>
        <p:nvPicPr>
          <p:cNvPr id="17" name="Obraz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94979" y="-23305"/>
            <a:ext cx="2195209" cy="1034019"/>
          </a:xfrm>
          <a:prstGeom prst="rect">
            <a:avLst/>
          </a:prstGeom>
        </p:spPr>
      </p:pic>
      <p:sp>
        <p:nvSpPr>
          <p:cNvPr id="20" name="Symbol zastępczy tekstu 19"/>
          <p:cNvSpPr>
            <a:spLocks noGrp="1"/>
          </p:cNvSpPr>
          <p:nvPr>
            <p:ph type="body" sz="quarter" idx="15" hasCustomPrompt="1"/>
          </p:nvPr>
        </p:nvSpPr>
        <p:spPr>
          <a:xfrm>
            <a:off x="4649788" y="2368550"/>
            <a:ext cx="4406900" cy="1336675"/>
          </a:xfrm>
        </p:spPr>
        <p:txBody>
          <a:bodyPr>
            <a:normAutofit/>
          </a:bodyPr>
          <a:lstStyle>
            <a:lvl1pPr marL="0" indent="0">
              <a:buNone/>
              <a:defRPr sz="2400">
                <a:solidFill>
                  <a:srgbClr val="515151"/>
                </a:solidFill>
                <a:latin typeface="+mj-lt"/>
              </a:defRPr>
            </a:lvl1pPr>
          </a:lstStyle>
          <a:p>
            <a:pPr lvl="0"/>
            <a:r>
              <a:rPr lang="pl-PL" dirty="0"/>
              <a:t>Drugi poziom bla </a:t>
            </a:r>
            <a:r>
              <a:rPr lang="pl-PL" dirty="0" err="1"/>
              <a:t>bla</a:t>
            </a:r>
            <a:r>
              <a:rPr lang="pl-PL" dirty="0"/>
              <a:t> </a:t>
            </a:r>
            <a:r>
              <a:rPr lang="pl-PL" dirty="0" err="1"/>
              <a:t>bla</a:t>
            </a:r>
            <a:r>
              <a:rPr lang="pl-PL" dirty="0"/>
              <a:t> </a:t>
            </a:r>
            <a:r>
              <a:rPr lang="pl-PL" dirty="0" err="1"/>
              <a:t>bla</a:t>
            </a:r>
            <a:r>
              <a:rPr lang="pl-PL" dirty="0"/>
              <a:t> </a:t>
            </a:r>
            <a:r>
              <a:rPr lang="pl-PL" dirty="0" err="1"/>
              <a:t>blablablabla</a:t>
            </a:r>
            <a:r>
              <a:rPr lang="pl-PL" dirty="0"/>
              <a:t> </a:t>
            </a:r>
            <a:r>
              <a:rPr lang="pl-PL" dirty="0" err="1"/>
              <a:t>blablabl</a:t>
            </a:r>
            <a:r>
              <a:rPr lang="pl-PL" dirty="0"/>
              <a:t> </a:t>
            </a:r>
            <a:r>
              <a:rPr lang="pl-PL" dirty="0" err="1"/>
              <a:t>blablabla</a:t>
            </a:r>
            <a:r>
              <a:rPr lang="pl-PL" dirty="0"/>
              <a:t> </a:t>
            </a:r>
            <a:r>
              <a:rPr lang="pl-PL" dirty="0" err="1"/>
              <a:t>blablabl</a:t>
            </a:r>
            <a:endParaRPr lang="pl-PL" dirty="0"/>
          </a:p>
        </p:txBody>
      </p:sp>
    </p:spTree>
    <p:extLst>
      <p:ext uri="{BB962C8B-B14F-4D97-AF65-F5344CB8AC3E}">
        <p14:creationId xmlns:p14="http://schemas.microsoft.com/office/powerpoint/2010/main" val="1755444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ytuł i zawartość">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7" name="Prostokąt 6"/>
          <p:cNvSpPr/>
          <p:nvPr userDrawn="1"/>
        </p:nvSpPr>
        <p:spPr>
          <a:xfrm>
            <a:off x="0" y="0"/>
            <a:ext cx="12192000" cy="96303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p:cNvSpPr>
            <a:spLocks noGrp="1"/>
          </p:cNvSpPr>
          <p:nvPr>
            <p:ph type="title" hasCustomPrompt="1"/>
          </p:nvPr>
        </p:nvSpPr>
        <p:spPr>
          <a:xfrm>
            <a:off x="0" y="1"/>
            <a:ext cx="10894979" cy="963038"/>
          </a:xfrm>
        </p:spPr>
        <p:txBody>
          <a:bodyPr>
            <a:normAutofit/>
          </a:bodyPr>
          <a:lstStyle>
            <a:lvl1pPr>
              <a:defRPr sz="3200" b="1" baseline="0">
                <a:solidFill>
                  <a:srgbClr val="4A3D53"/>
                </a:solidFill>
                <a:latin typeface="Geometr212 BkCn BT" panose="020B0603020204020204" pitchFamily="34" charset="0"/>
              </a:defRPr>
            </a:lvl1pPr>
          </a:lstStyle>
          <a:p>
            <a:r>
              <a:rPr lang="pl-PL" dirty="0"/>
              <a:t>TYTUŁ SLAJDU</a:t>
            </a:r>
          </a:p>
        </p:txBody>
      </p:sp>
      <p:sp>
        <p:nvSpPr>
          <p:cNvPr id="3" name="Symbol zastępczy zawartości 2"/>
          <p:cNvSpPr>
            <a:spLocks noGrp="1"/>
          </p:cNvSpPr>
          <p:nvPr>
            <p:ph idx="1" hasCustomPrompt="1"/>
          </p:nvPr>
        </p:nvSpPr>
        <p:spPr>
          <a:xfrm>
            <a:off x="838200" y="4202349"/>
            <a:ext cx="10515600" cy="2075066"/>
          </a:xfrm>
          <a:noFill/>
        </p:spPr>
        <p:txBody>
          <a:bodyPr>
            <a:normAutofit/>
          </a:bodyPr>
          <a:lstStyle>
            <a:lvl1pPr marL="0" indent="0" algn="ctr">
              <a:buNone/>
              <a:defRPr sz="2400">
                <a:solidFill>
                  <a:schemeClr val="bg1"/>
                </a:solidFill>
                <a:latin typeface="+mj-lt"/>
              </a:defRPr>
            </a:lvl1pPr>
            <a:lvl2pPr>
              <a:defRPr>
                <a:solidFill>
                  <a:srgbClr val="515151"/>
                </a:solidFill>
                <a:latin typeface="+mj-lt"/>
              </a:defRPr>
            </a:lvl2pPr>
            <a:lvl3pPr>
              <a:defRPr>
                <a:solidFill>
                  <a:srgbClr val="515151"/>
                </a:solidFill>
                <a:latin typeface="+mj-lt"/>
              </a:defRPr>
            </a:lvl3pPr>
            <a:lvl4pPr>
              <a:defRPr>
                <a:solidFill>
                  <a:srgbClr val="515151"/>
                </a:solidFill>
                <a:latin typeface="+mj-lt"/>
              </a:defRPr>
            </a:lvl4pPr>
            <a:lvl5pPr>
              <a:defRPr>
                <a:solidFill>
                  <a:srgbClr val="515151"/>
                </a:solidFill>
                <a:latin typeface="+mj-lt"/>
              </a:defRPr>
            </a:lvl5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r>
              <a:rPr lang="pl-PL" dirty="0" err="1"/>
              <a:t>Ut</a:t>
            </a:r>
            <a:r>
              <a:rPr lang="pl-PL" dirty="0"/>
              <a:t> </a:t>
            </a:r>
            <a:r>
              <a:rPr lang="pl-PL" dirty="0" err="1"/>
              <a:t>ac</a:t>
            </a:r>
            <a:r>
              <a:rPr lang="pl-PL" dirty="0"/>
              <a:t> eros </a:t>
            </a:r>
            <a:r>
              <a:rPr lang="pl-PL" dirty="0" err="1"/>
              <a:t>tellus</a:t>
            </a:r>
            <a:r>
              <a:rPr lang="pl-PL" dirty="0"/>
              <a:t>. </a:t>
            </a:r>
            <a:r>
              <a:rPr lang="pl-PL" dirty="0" err="1"/>
              <a:t>Sed</a:t>
            </a:r>
            <a:r>
              <a:rPr lang="pl-PL" dirty="0"/>
              <a:t> elit </a:t>
            </a:r>
            <a:r>
              <a:rPr lang="pl-PL" dirty="0" err="1"/>
              <a:t>leo</a:t>
            </a:r>
            <a:r>
              <a:rPr lang="pl-PL" dirty="0"/>
              <a:t>, </a:t>
            </a:r>
            <a:r>
              <a:rPr lang="pl-PL" dirty="0" err="1"/>
              <a:t>consectetur</a:t>
            </a:r>
            <a:r>
              <a:rPr lang="pl-PL" dirty="0"/>
              <a:t> </a:t>
            </a:r>
            <a:r>
              <a:rPr lang="pl-PL" dirty="0" err="1"/>
              <a:t>sed</a:t>
            </a:r>
            <a:r>
              <a:rPr lang="pl-PL" dirty="0"/>
              <a:t> </a:t>
            </a:r>
            <a:r>
              <a:rPr lang="pl-PL" dirty="0" err="1"/>
              <a:t>volutpat</a:t>
            </a:r>
            <a:r>
              <a:rPr lang="pl-PL" dirty="0"/>
              <a:t> et, </a:t>
            </a:r>
            <a:r>
              <a:rPr lang="pl-PL" dirty="0" err="1"/>
              <a:t>molestie</a:t>
            </a:r>
            <a:r>
              <a:rPr lang="pl-PL" dirty="0"/>
              <a:t> </a:t>
            </a:r>
            <a:r>
              <a:rPr lang="pl-PL" dirty="0" err="1"/>
              <a:t>nec</a:t>
            </a:r>
            <a:r>
              <a:rPr lang="pl-PL" dirty="0"/>
              <a:t> nunc. </a:t>
            </a:r>
            <a:r>
              <a:rPr lang="pl-PL" dirty="0" err="1"/>
              <a:t>Morbi</a:t>
            </a:r>
            <a:r>
              <a:rPr lang="pl-PL" dirty="0"/>
              <a:t> </a:t>
            </a:r>
            <a:r>
              <a:rPr lang="pl-PL" dirty="0" err="1"/>
              <a:t>sagittis</a:t>
            </a:r>
            <a:r>
              <a:rPr lang="pl-PL" dirty="0"/>
              <a:t> </a:t>
            </a:r>
            <a:r>
              <a:rPr lang="pl-PL" dirty="0" err="1"/>
              <a:t>volutpat</a:t>
            </a:r>
            <a:r>
              <a:rPr lang="pl-PL" dirty="0"/>
              <a:t> </a:t>
            </a:r>
            <a:r>
              <a:rPr lang="pl-PL" dirty="0" err="1"/>
              <a:t>tellus</a:t>
            </a:r>
            <a:r>
              <a:rPr lang="pl-PL" dirty="0"/>
              <a:t> </a:t>
            </a:r>
            <a:r>
              <a:rPr lang="pl-PL" dirty="0" err="1"/>
              <a:t>eu</a:t>
            </a:r>
            <a:r>
              <a:rPr lang="pl-PL" dirty="0"/>
              <a:t> </a:t>
            </a:r>
            <a:r>
              <a:rPr lang="pl-PL" dirty="0" err="1"/>
              <a:t>pharetra</a:t>
            </a:r>
            <a:r>
              <a:rPr lang="pl-PL" dirty="0"/>
              <a:t>. Class </a:t>
            </a:r>
            <a:r>
              <a:rPr lang="pl-PL" dirty="0" err="1"/>
              <a:t>aptent</a:t>
            </a:r>
            <a:r>
              <a:rPr lang="pl-PL" dirty="0"/>
              <a:t> </a:t>
            </a:r>
            <a:r>
              <a:rPr lang="pl-PL" dirty="0" err="1"/>
              <a:t>taciti</a:t>
            </a:r>
            <a:r>
              <a:rPr lang="pl-PL" dirty="0"/>
              <a:t> </a:t>
            </a:r>
            <a:r>
              <a:rPr lang="pl-PL" dirty="0" err="1"/>
              <a:t>sociosqu</a:t>
            </a:r>
            <a:r>
              <a:rPr lang="pl-PL" dirty="0"/>
              <a:t> ad </a:t>
            </a:r>
            <a:r>
              <a:rPr lang="pl-PL" dirty="0" err="1"/>
              <a:t>litora</a:t>
            </a:r>
            <a:r>
              <a:rPr lang="pl-PL" dirty="0"/>
              <a:t> </a:t>
            </a:r>
            <a:r>
              <a:rPr lang="pl-PL" dirty="0" err="1"/>
              <a:t>torquent</a:t>
            </a:r>
            <a:r>
              <a:rPr lang="pl-PL" dirty="0"/>
              <a:t> per </a:t>
            </a:r>
            <a:r>
              <a:rPr lang="pl-PL" dirty="0" err="1"/>
              <a:t>conubia</a:t>
            </a:r>
            <a:r>
              <a:rPr lang="pl-PL" dirty="0"/>
              <a:t> nostra, per </a:t>
            </a:r>
            <a:r>
              <a:rPr lang="pl-PL" dirty="0" err="1"/>
              <a:t>inceptos</a:t>
            </a:r>
            <a:r>
              <a:rPr lang="pl-PL" dirty="0"/>
              <a:t> </a:t>
            </a:r>
            <a:r>
              <a:rPr lang="pl-PL" dirty="0" err="1"/>
              <a:t>himenaeos</a:t>
            </a:r>
            <a:r>
              <a:rPr lang="pl-PL" dirty="0"/>
              <a:t>.</a:t>
            </a:r>
          </a:p>
        </p:txBody>
      </p:sp>
      <p:sp>
        <p:nvSpPr>
          <p:cNvPr id="4" name="Symbol zastępczy daty 3"/>
          <p:cNvSpPr>
            <a:spLocks noGrp="1"/>
          </p:cNvSpPr>
          <p:nvPr>
            <p:ph type="dt" sz="half" idx="10"/>
          </p:nvPr>
        </p:nvSpPr>
        <p:spPr/>
        <p:txBody>
          <a:bodyPr/>
          <a:lstStyle/>
          <a:p>
            <a:fld id="{C12A25CD-F578-4560-8EDB-CE50FA032DED}" type="datetime1">
              <a:rPr lang="pl-PL" smtClean="0"/>
              <a:t>11.09.2018</a:t>
            </a:fld>
            <a:endParaRPr lang="pl-PL"/>
          </a:p>
        </p:txBody>
      </p:sp>
      <p:sp>
        <p:nvSpPr>
          <p:cNvPr id="5" name="Symbol zastępczy stopki 4"/>
          <p:cNvSpPr>
            <a:spLocks noGrp="1"/>
          </p:cNvSpPr>
          <p:nvPr>
            <p:ph type="ftr" sz="quarter" idx="11"/>
          </p:nvPr>
        </p:nvSpPr>
        <p:spPr/>
        <p:txBody>
          <a:bodyPr/>
          <a:lstStyle/>
          <a:p>
            <a:r>
              <a:rPr lang="pl-PL"/>
              <a:t>Autor: Prawa do korzystania z materiałów posiada Software Development Academy</a:t>
            </a:r>
          </a:p>
        </p:txBody>
      </p:sp>
      <p:sp>
        <p:nvSpPr>
          <p:cNvPr id="6" name="Symbol zastępczy numeru slajdu 5"/>
          <p:cNvSpPr>
            <a:spLocks noGrp="1"/>
          </p:cNvSpPr>
          <p:nvPr>
            <p:ph type="sldNum" sz="quarter" idx="12"/>
          </p:nvPr>
        </p:nvSpPr>
        <p:spPr/>
        <p:txBody>
          <a:bodyPr/>
          <a:lstStyle/>
          <a:p>
            <a:fld id="{ED36FFA4-C635-48B6-A424-1A5ECBB8AB72}" type="slidenum">
              <a:rPr lang="pl-PL" smtClean="0"/>
              <a:t>‹#›</a:t>
            </a:fld>
            <a:endParaRPr lang="pl-PL"/>
          </a:p>
        </p:txBody>
      </p:sp>
      <p:sp>
        <p:nvSpPr>
          <p:cNvPr id="12" name="Symbol zastępczy obrazu 11"/>
          <p:cNvSpPr>
            <a:spLocks noGrp="1"/>
          </p:cNvSpPr>
          <p:nvPr>
            <p:ph type="pic" sz="quarter" idx="13"/>
          </p:nvPr>
        </p:nvSpPr>
        <p:spPr>
          <a:xfrm>
            <a:off x="1896488" y="1459537"/>
            <a:ext cx="2247900" cy="2246312"/>
          </a:xfrm>
          <a:prstGeom prst="ellipse">
            <a:avLst/>
          </a:prstGeom>
          <a:noFill/>
        </p:spPr>
        <p:txBody>
          <a:bodyPr/>
          <a:lstStyle/>
          <a:p>
            <a:r>
              <a:rPr lang="pl-PL"/>
              <a:t>Kliknij ikonę, aby dodać obraz</a:t>
            </a:r>
            <a:endParaRPr lang="pl-PL" dirty="0"/>
          </a:p>
        </p:txBody>
      </p:sp>
      <p:sp>
        <p:nvSpPr>
          <p:cNvPr id="16" name="Symbol zastępczy tekstu 15"/>
          <p:cNvSpPr>
            <a:spLocks noGrp="1"/>
          </p:cNvSpPr>
          <p:nvPr>
            <p:ph type="body" sz="quarter" idx="14" hasCustomPrompt="1"/>
          </p:nvPr>
        </p:nvSpPr>
        <p:spPr>
          <a:xfrm>
            <a:off x="4649924" y="1755605"/>
            <a:ext cx="4406900" cy="505457"/>
          </a:xfrm>
          <a:noFill/>
          <a:effectLst/>
        </p:spPr>
        <p:txBody>
          <a:bodyPr/>
          <a:lstStyle>
            <a:lvl1pPr marL="0" indent="0">
              <a:buNone/>
              <a:defRPr baseline="0">
                <a:solidFill>
                  <a:schemeClr val="bg1"/>
                </a:solidFill>
                <a:effectLst>
                  <a:outerShdw blurRad="38100" dist="38100" dir="2700000" algn="tl">
                    <a:srgbClr val="000000">
                      <a:alpha val="43137"/>
                    </a:srgbClr>
                  </a:outerShdw>
                </a:effectLst>
              </a:defRPr>
            </a:lvl1pPr>
            <a:lvl2pPr marL="457200" indent="0">
              <a:buNone/>
              <a:defRPr baseline="0"/>
            </a:lvl2pPr>
          </a:lstStyle>
          <a:p>
            <a:pPr lvl="0"/>
            <a:r>
              <a:rPr lang="pl-PL" dirty="0"/>
              <a:t>TEKST TEKSTOWY</a:t>
            </a:r>
          </a:p>
        </p:txBody>
      </p:sp>
      <p:pic>
        <p:nvPicPr>
          <p:cNvPr id="17" name="Obraz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94979" y="-23305"/>
            <a:ext cx="2195209" cy="1034019"/>
          </a:xfrm>
          <a:prstGeom prst="rect">
            <a:avLst/>
          </a:prstGeom>
        </p:spPr>
      </p:pic>
      <p:sp>
        <p:nvSpPr>
          <p:cNvPr id="20" name="Symbol zastępczy tekstu 19"/>
          <p:cNvSpPr>
            <a:spLocks noGrp="1"/>
          </p:cNvSpPr>
          <p:nvPr>
            <p:ph type="body" sz="quarter" idx="15" hasCustomPrompt="1"/>
          </p:nvPr>
        </p:nvSpPr>
        <p:spPr>
          <a:xfrm>
            <a:off x="4649788" y="2368550"/>
            <a:ext cx="4406900" cy="1336675"/>
          </a:xfrm>
          <a:noFill/>
        </p:spPr>
        <p:txBody>
          <a:bodyPr>
            <a:normAutofit/>
          </a:bodyPr>
          <a:lstStyle>
            <a:lvl1pPr marL="0" indent="0">
              <a:buNone/>
              <a:defRPr sz="2400">
                <a:solidFill>
                  <a:schemeClr val="bg1"/>
                </a:solidFill>
                <a:latin typeface="+mj-lt"/>
              </a:defRPr>
            </a:lvl1pPr>
          </a:lstStyle>
          <a:p>
            <a:pPr lvl="0"/>
            <a:r>
              <a:rPr lang="pl-PL" dirty="0"/>
              <a:t>Drugi poziom bla </a:t>
            </a:r>
            <a:r>
              <a:rPr lang="pl-PL" dirty="0" err="1"/>
              <a:t>bla</a:t>
            </a:r>
            <a:r>
              <a:rPr lang="pl-PL" dirty="0"/>
              <a:t> </a:t>
            </a:r>
            <a:r>
              <a:rPr lang="pl-PL" dirty="0" err="1"/>
              <a:t>bla</a:t>
            </a:r>
            <a:r>
              <a:rPr lang="pl-PL" dirty="0"/>
              <a:t> </a:t>
            </a:r>
            <a:r>
              <a:rPr lang="pl-PL" dirty="0" err="1"/>
              <a:t>bla</a:t>
            </a:r>
            <a:r>
              <a:rPr lang="pl-PL" dirty="0"/>
              <a:t> </a:t>
            </a:r>
            <a:r>
              <a:rPr lang="pl-PL" dirty="0" err="1"/>
              <a:t>blablablabla</a:t>
            </a:r>
            <a:r>
              <a:rPr lang="pl-PL" dirty="0"/>
              <a:t> </a:t>
            </a:r>
            <a:r>
              <a:rPr lang="pl-PL" dirty="0" err="1"/>
              <a:t>blablabl</a:t>
            </a:r>
            <a:r>
              <a:rPr lang="pl-PL" dirty="0"/>
              <a:t> </a:t>
            </a:r>
            <a:r>
              <a:rPr lang="pl-PL" dirty="0" err="1"/>
              <a:t>blablabla</a:t>
            </a:r>
            <a:r>
              <a:rPr lang="pl-PL" dirty="0"/>
              <a:t> </a:t>
            </a:r>
            <a:r>
              <a:rPr lang="pl-PL" dirty="0" err="1"/>
              <a:t>blablabl</a:t>
            </a:r>
            <a:endParaRPr lang="pl-PL" dirty="0"/>
          </a:p>
        </p:txBody>
      </p:sp>
    </p:spTree>
    <p:extLst>
      <p:ext uri="{BB962C8B-B14F-4D97-AF65-F5344CB8AC3E}">
        <p14:creationId xmlns:p14="http://schemas.microsoft.com/office/powerpoint/2010/main" val="711906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Nagłówek sekcj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831850" y="1709738"/>
            <a:ext cx="10515600" cy="2852737"/>
          </a:xfrm>
        </p:spPr>
        <p:txBody>
          <a:bodyPr anchor="b"/>
          <a:lstStyle>
            <a:lvl1pPr>
              <a:defRPr sz="6000">
                <a:solidFill>
                  <a:schemeClr val="bg1"/>
                </a:solidFill>
                <a:effectLst>
                  <a:outerShdw blurRad="38100" dist="38100" dir="2700000" algn="tl">
                    <a:srgbClr val="000000">
                      <a:alpha val="43137"/>
                    </a:srgbClr>
                  </a:outerShdw>
                </a:effectLst>
                <a:latin typeface="Geometr212 BkCn BT" panose="020B0603020204020204" pitchFamily="34" charset="0"/>
              </a:defRPr>
            </a:lvl1pPr>
          </a:lstStyle>
          <a:p>
            <a:r>
              <a:rPr lang="pl-PL" dirty="0" err="1"/>
              <a:t>Lorem</a:t>
            </a:r>
            <a:r>
              <a:rPr lang="pl-PL" dirty="0"/>
              <a:t> </a:t>
            </a:r>
            <a:r>
              <a:rPr lang="pl-PL" dirty="0" err="1"/>
              <a:t>Ipsum</a:t>
            </a:r>
            <a:endParaRPr lang="pl-PL" dirty="0"/>
          </a:p>
        </p:txBody>
      </p:sp>
      <p:sp>
        <p:nvSpPr>
          <p:cNvPr id="3" name="Symbol zastępczy tekstu 2"/>
          <p:cNvSpPr>
            <a:spLocks noGrp="1"/>
          </p:cNvSpPr>
          <p:nvPr>
            <p:ph type="body" idx="1" hasCustomPrompt="1"/>
          </p:nvPr>
        </p:nvSpPr>
        <p:spPr>
          <a:xfrm>
            <a:off x="831850" y="4589463"/>
            <a:ext cx="10515600" cy="1500187"/>
          </a:xfrm>
        </p:spPr>
        <p:txBody>
          <a:bodyPr/>
          <a:lstStyle>
            <a:lvl1pPr marL="0" indent="0">
              <a:buNone/>
              <a:defRPr lang="pl-PL" b="0" i="0" smtClean="0">
                <a:solidFill>
                  <a:schemeClr val="bg1"/>
                </a:solidFill>
                <a:effectLst/>
                <a:latin typeface="Geometr212 BkCn BT" panose="020B06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r>
              <a:rPr lang="pl-PL" dirty="0" err="1"/>
              <a:t>Ut</a:t>
            </a:r>
            <a:r>
              <a:rPr lang="pl-PL" dirty="0"/>
              <a:t> </a:t>
            </a:r>
            <a:r>
              <a:rPr lang="pl-PL" dirty="0" err="1"/>
              <a:t>ac</a:t>
            </a:r>
            <a:r>
              <a:rPr lang="pl-PL" dirty="0"/>
              <a:t> eros </a:t>
            </a:r>
            <a:r>
              <a:rPr lang="pl-PL" dirty="0" err="1"/>
              <a:t>tellus</a:t>
            </a:r>
            <a:r>
              <a:rPr lang="pl-PL" dirty="0"/>
              <a:t>. </a:t>
            </a:r>
          </a:p>
        </p:txBody>
      </p:sp>
      <p:sp>
        <p:nvSpPr>
          <p:cNvPr id="4" name="Symbol zastępczy daty 3"/>
          <p:cNvSpPr>
            <a:spLocks noGrp="1"/>
          </p:cNvSpPr>
          <p:nvPr>
            <p:ph type="dt" sz="half" idx="10"/>
          </p:nvPr>
        </p:nvSpPr>
        <p:spPr/>
        <p:txBody>
          <a:bodyPr/>
          <a:lstStyle/>
          <a:p>
            <a:fld id="{AE3AAD71-DFC7-4B89-BD17-F9FDFBA14D73}" type="datetime1">
              <a:rPr lang="pl-PL" smtClean="0"/>
              <a:t>11.09.2018</a:t>
            </a:fld>
            <a:endParaRPr lang="pl-PL"/>
          </a:p>
        </p:txBody>
      </p:sp>
      <p:sp>
        <p:nvSpPr>
          <p:cNvPr id="5" name="Symbol zastępczy stopki 4"/>
          <p:cNvSpPr>
            <a:spLocks noGrp="1"/>
          </p:cNvSpPr>
          <p:nvPr>
            <p:ph type="ftr" sz="quarter" idx="11"/>
          </p:nvPr>
        </p:nvSpPr>
        <p:spPr/>
        <p:txBody>
          <a:bodyPr/>
          <a:lstStyle/>
          <a:p>
            <a:r>
              <a:rPr lang="pl-PL"/>
              <a:t>Autor: Prawa do korzystania z materiałów posiada Software Development Academy</a:t>
            </a:r>
          </a:p>
        </p:txBody>
      </p:sp>
      <p:sp>
        <p:nvSpPr>
          <p:cNvPr id="6" name="Symbol zastępczy numeru slajdu 5"/>
          <p:cNvSpPr>
            <a:spLocks noGrp="1"/>
          </p:cNvSpPr>
          <p:nvPr>
            <p:ph type="sldNum" sz="quarter" idx="12"/>
          </p:nvPr>
        </p:nvSpPr>
        <p:spPr/>
        <p:txBody>
          <a:bodyPr/>
          <a:lstStyle/>
          <a:p>
            <a:fld id="{ED36FFA4-C635-48B6-A424-1A5ECBB8AB72}" type="slidenum">
              <a:rPr lang="pl-PL" smtClean="0"/>
              <a:t>‹#›</a:t>
            </a:fld>
            <a:endParaRPr lang="pl-PL"/>
          </a:p>
        </p:txBody>
      </p:sp>
      <p:sp>
        <p:nvSpPr>
          <p:cNvPr id="7" name="Prostokąt 6"/>
          <p:cNvSpPr/>
          <p:nvPr userDrawn="1"/>
        </p:nvSpPr>
        <p:spPr>
          <a:xfrm>
            <a:off x="0" y="0"/>
            <a:ext cx="12192000" cy="963039"/>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pic>
        <p:nvPicPr>
          <p:cNvPr id="8" name="Obraz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66945" y="-35491"/>
            <a:ext cx="2195209" cy="1034019"/>
          </a:xfrm>
          <a:prstGeom prst="rect">
            <a:avLst/>
          </a:prstGeom>
        </p:spPr>
      </p:pic>
    </p:spTree>
    <p:extLst>
      <p:ext uri="{BB962C8B-B14F-4D97-AF65-F5344CB8AC3E}">
        <p14:creationId xmlns:p14="http://schemas.microsoft.com/office/powerpoint/2010/main" val="15066071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wa elementy zawartośc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rostokąt 8"/>
          <p:cNvSpPr/>
          <p:nvPr userDrawn="1"/>
        </p:nvSpPr>
        <p:spPr>
          <a:xfrm>
            <a:off x="0" y="4241260"/>
            <a:ext cx="12192000" cy="261674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p:cNvSpPr/>
          <p:nvPr userDrawn="1"/>
        </p:nvSpPr>
        <p:spPr>
          <a:xfrm>
            <a:off x="1118679" y="1669913"/>
            <a:ext cx="9954639" cy="4027252"/>
          </a:xfrm>
          <a:prstGeom prst="rect">
            <a:avLst/>
          </a:prstGeom>
          <a:solidFill>
            <a:srgbClr val="5151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p:cNvSpPr/>
          <p:nvPr userDrawn="1"/>
        </p:nvSpPr>
        <p:spPr>
          <a:xfrm>
            <a:off x="1066800" y="1595335"/>
            <a:ext cx="10058400" cy="402725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1" name="Prostokąt 10"/>
          <p:cNvSpPr/>
          <p:nvPr userDrawn="1"/>
        </p:nvSpPr>
        <p:spPr>
          <a:xfrm>
            <a:off x="2841997" y="1595335"/>
            <a:ext cx="6478621" cy="301559"/>
          </a:xfrm>
          <a:prstGeom prst="rect">
            <a:avLst/>
          </a:prstGeom>
          <a:solidFill>
            <a:srgbClr val="5151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p:cNvSpPr>
            <a:spLocks noGrp="1"/>
          </p:cNvSpPr>
          <p:nvPr>
            <p:ph type="title" hasCustomPrompt="1"/>
          </p:nvPr>
        </p:nvSpPr>
        <p:spPr>
          <a:xfrm>
            <a:off x="2892155" y="1111553"/>
            <a:ext cx="6378306" cy="717247"/>
          </a:xfrm>
          <a:solidFill>
            <a:srgbClr val="775973"/>
          </a:solidFill>
        </p:spPr>
        <p:txBody>
          <a:bodyPr>
            <a:normAutofit/>
          </a:bodyPr>
          <a:lstStyle>
            <a:lvl1pPr algn="ctr">
              <a:defRPr sz="3200" b="1">
                <a:solidFill>
                  <a:schemeClr val="bg1"/>
                </a:solidFill>
                <a:latin typeface="Geometr212 BkCn BT" panose="020B0603020204020204" pitchFamily="34" charset="0"/>
              </a:defRPr>
            </a:lvl1pPr>
          </a:lstStyle>
          <a:p>
            <a:r>
              <a:rPr lang="pl-PL" dirty="0"/>
              <a:t>LOREM IPSUM</a:t>
            </a:r>
          </a:p>
        </p:txBody>
      </p:sp>
      <p:sp>
        <p:nvSpPr>
          <p:cNvPr id="14" name="Symbol zastępczy tekstu 13"/>
          <p:cNvSpPr>
            <a:spLocks noGrp="1"/>
          </p:cNvSpPr>
          <p:nvPr>
            <p:ph type="body" sz="quarter" idx="10" hasCustomPrompt="1"/>
          </p:nvPr>
        </p:nvSpPr>
        <p:spPr>
          <a:xfrm>
            <a:off x="1962637" y="2101781"/>
            <a:ext cx="8266721" cy="2421782"/>
          </a:xfrm>
        </p:spPr>
        <p:txBody>
          <a:bodyPr>
            <a:normAutofit/>
          </a:bodyPr>
          <a:lstStyle>
            <a:lvl1pPr marL="0" indent="0" algn="ctr">
              <a:buNone/>
              <a:defRPr lang="pl-PL" sz="2400" b="0" i="0" smtClean="0">
                <a:solidFill>
                  <a:srgbClr val="515151"/>
                </a:solidFill>
                <a:effectLst/>
                <a:latin typeface="+mj-lt"/>
              </a:defRPr>
            </a:lvl1pPr>
            <a:lvl2pPr marL="457200" indent="0">
              <a:buNone/>
              <a:defRPr/>
            </a:lvl2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r>
              <a:rPr lang="pl-PL" dirty="0" err="1"/>
              <a:t>Ut</a:t>
            </a:r>
            <a:r>
              <a:rPr lang="pl-PL" dirty="0"/>
              <a:t> </a:t>
            </a:r>
            <a:r>
              <a:rPr lang="pl-PL" dirty="0" err="1"/>
              <a:t>ac</a:t>
            </a:r>
            <a:r>
              <a:rPr lang="pl-PL" dirty="0"/>
              <a:t> eros </a:t>
            </a:r>
            <a:r>
              <a:rPr lang="pl-PL" dirty="0" err="1"/>
              <a:t>tellus</a:t>
            </a:r>
            <a:r>
              <a:rPr lang="pl-PL" dirty="0"/>
              <a:t>. </a:t>
            </a:r>
            <a:r>
              <a:rPr lang="pl-PL" dirty="0" err="1"/>
              <a:t>Sed</a:t>
            </a:r>
            <a:r>
              <a:rPr lang="pl-PL" dirty="0"/>
              <a:t> elit </a:t>
            </a:r>
            <a:r>
              <a:rPr lang="pl-PL" dirty="0" err="1"/>
              <a:t>leo</a:t>
            </a:r>
            <a:r>
              <a:rPr lang="pl-PL" dirty="0"/>
              <a:t>, </a:t>
            </a:r>
            <a:r>
              <a:rPr lang="pl-PL" dirty="0" err="1"/>
              <a:t>consectetur</a:t>
            </a:r>
            <a:r>
              <a:rPr lang="pl-PL" dirty="0"/>
              <a:t> </a:t>
            </a:r>
            <a:r>
              <a:rPr lang="pl-PL" dirty="0" err="1"/>
              <a:t>sed</a:t>
            </a:r>
            <a:r>
              <a:rPr lang="pl-PL" dirty="0"/>
              <a:t> </a:t>
            </a:r>
            <a:r>
              <a:rPr lang="pl-PL" dirty="0" err="1"/>
              <a:t>volutpat</a:t>
            </a:r>
            <a:r>
              <a:rPr lang="pl-PL" dirty="0"/>
              <a:t> et, </a:t>
            </a:r>
            <a:r>
              <a:rPr lang="pl-PL" dirty="0" err="1"/>
              <a:t>molestie</a:t>
            </a:r>
            <a:r>
              <a:rPr lang="pl-PL" dirty="0"/>
              <a:t> </a:t>
            </a:r>
            <a:r>
              <a:rPr lang="pl-PL" dirty="0" err="1"/>
              <a:t>nec</a:t>
            </a:r>
            <a:r>
              <a:rPr lang="pl-PL" dirty="0"/>
              <a:t> nunc.</a:t>
            </a:r>
          </a:p>
        </p:txBody>
      </p:sp>
      <p:pic>
        <p:nvPicPr>
          <p:cNvPr id="17" name="Obraz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6400" y="4554625"/>
            <a:ext cx="2195209" cy="1034019"/>
          </a:xfrm>
          <a:prstGeom prst="rect">
            <a:avLst/>
          </a:prstGeom>
        </p:spPr>
      </p:pic>
    </p:spTree>
    <p:extLst>
      <p:ext uri="{BB962C8B-B14F-4D97-AF65-F5344CB8AC3E}">
        <p14:creationId xmlns:p14="http://schemas.microsoft.com/office/powerpoint/2010/main" val="972878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wa elementy zawartości">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 name="Prostokąt 8"/>
          <p:cNvSpPr/>
          <p:nvPr userDrawn="1"/>
        </p:nvSpPr>
        <p:spPr>
          <a:xfrm>
            <a:off x="0" y="4388795"/>
            <a:ext cx="12192000" cy="261674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p:cNvSpPr/>
          <p:nvPr userDrawn="1"/>
        </p:nvSpPr>
        <p:spPr>
          <a:xfrm>
            <a:off x="610360" y="2701045"/>
            <a:ext cx="6177065" cy="4027252"/>
          </a:xfrm>
          <a:prstGeom prst="rect">
            <a:avLst/>
          </a:prstGeom>
          <a:solidFill>
            <a:srgbClr val="5151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8" name="Prostokąt 7"/>
          <p:cNvSpPr/>
          <p:nvPr userDrawn="1"/>
        </p:nvSpPr>
        <p:spPr>
          <a:xfrm>
            <a:off x="558480" y="2626467"/>
            <a:ext cx="6241451" cy="4027252"/>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p:cNvSpPr>
            <a:spLocks noGrp="1"/>
          </p:cNvSpPr>
          <p:nvPr>
            <p:ph type="title" hasCustomPrompt="1"/>
          </p:nvPr>
        </p:nvSpPr>
        <p:spPr>
          <a:xfrm>
            <a:off x="1" y="1232337"/>
            <a:ext cx="12191999" cy="717247"/>
          </a:xfrm>
          <a:solidFill>
            <a:srgbClr val="775973"/>
          </a:solidFill>
        </p:spPr>
        <p:txBody>
          <a:bodyPr>
            <a:normAutofit/>
          </a:bodyPr>
          <a:lstStyle>
            <a:lvl1pPr algn="ctr">
              <a:defRPr sz="3200" b="1">
                <a:solidFill>
                  <a:schemeClr val="bg1"/>
                </a:solidFill>
                <a:latin typeface="Geometr212 BkCn BT" panose="020B0603020204020204" pitchFamily="34" charset="0"/>
              </a:defRPr>
            </a:lvl1pPr>
          </a:lstStyle>
          <a:p>
            <a:r>
              <a:rPr lang="pl-PL" dirty="0"/>
              <a:t>LOREM IPSUM</a:t>
            </a:r>
          </a:p>
        </p:txBody>
      </p:sp>
      <p:pic>
        <p:nvPicPr>
          <p:cNvPr id="17" name="Obraz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487345" y="123740"/>
            <a:ext cx="2195209" cy="1034019"/>
          </a:xfrm>
          <a:prstGeom prst="rect">
            <a:avLst/>
          </a:prstGeom>
        </p:spPr>
      </p:pic>
      <p:sp>
        <p:nvSpPr>
          <p:cNvPr id="12" name="Prostokąt 11"/>
          <p:cNvSpPr/>
          <p:nvPr userDrawn="1"/>
        </p:nvSpPr>
        <p:spPr>
          <a:xfrm>
            <a:off x="7299190" y="2701045"/>
            <a:ext cx="4285016" cy="4027252"/>
          </a:xfrm>
          <a:prstGeom prst="rect">
            <a:avLst/>
          </a:prstGeom>
          <a:solidFill>
            <a:srgbClr val="515151">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4" name="Symbol zastępczy obrazu 3"/>
          <p:cNvSpPr>
            <a:spLocks noGrp="1"/>
          </p:cNvSpPr>
          <p:nvPr>
            <p:ph type="pic" sz="quarter" idx="10"/>
          </p:nvPr>
        </p:nvSpPr>
        <p:spPr>
          <a:xfrm>
            <a:off x="7252485" y="2626468"/>
            <a:ext cx="4331503" cy="4027590"/>
          </a:xfrm>
          <a:solidFill>
            <a:srgbClr val="F5F5F5"/>
          </a:solidFill>
        </p:spPr>
        <p:txBody>
          <a:bodyPr/>
          <a:lstStyle/>
          <a:p>
            <a:r>
              <a:rPr lang="pl-PL"/>
              <a:t>Kliknij ikonę, aby dodać obraz</a:t>
            </a:r>
          </a:p>
        </p:txBody>
      </p:sp>
      <p:sp>
        <p:nvSpPr>
          <p:cNvPr id="6" name="Symbol zastępczy tekstu 5"/>
          <p:cNvSpPr>
            <a:spLocks noGrp="1"/>
          </p:cNvSpPr>
          <p:nvPr>
            <p:ph type="body" sz="quarter" idx="11" hasCustomPrompt="1"/>
          </p:nvPr>
        </p:nvSpPr>
        <p:spPr>
          <a:xfrm>
            <a:off x="777875" y="2801938"/>
            <a:ext cx="5807075" cy="3676650"/>
          </a:xfrm>
        </p:spPr>
        <p:txBody>
          <a:bodyPr/>
          <a:lstStyle>
            <a:lvl1pPr marL="0" indent="0">
              <a:buNone/>
              <a:defRPr>
                <a:solidFill>
                  <a:srgbClr val="515151"/>
                </a:solidFill>
                <a:latin typeface="+mj-lt"/>
              </a:defRPr>
            </a:lvl1pPr>
            <a:lvl2pPr>
              <a:defRPr>
                <a:solidFill>
                  <a:srgbClr val="515151"/>
                </a:solidFill>
                <a:latin typeface="+mj-lt"/>
              </a:defRPr>
            </a:lvl2pPr>
            <a:lvl3pPr>
              <a:defRPr>
                <a:solidFill>
                  <a:srgbClr val="515151"/>
                </a:solidFill>
                <a:latin typeface="+mj-lt"/>
              </a:defRPr>
            </a:lvl3pPr>
            <a:lvl4pPr>
              <a:defRPr>
                <a:solidFill>
                  <a:srgbClr val="515151"/>
                </a:solidFill>
                <a:latin typeface="+mj-lt"/>
              </a:defRPr>
            </a:lvl4pPr>
            <a:lvl5pPr>
              <a:defRPr>
                <a:solidFill>
                  <a:srgbClr val="515151"/>
                </a:solidFill>
                <a:latin typeface="+mj-lt"/>
              </a:defRPr>
            </a:lvl5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r>
              <a:rPr lang="pl-PL" dirty="0" err="1"/>
              <a:t>Ut</a:t>
            </a:r>
            <a:r>
              <a:rPr lang="pl-PL" dirty="0"/>
              <a:t> </a:t>
            </a:r>
            <a:r>
              <a:rPr lang="pl-PL" dirty="0" err="1"/>
              <a:t>ac</a:t>
            </a:r>
            <a:r>
              <a:rPr lang="pl-PL" dirty="0"/>
              <a:t> eros </a:t>
            </a:r>
            <a:r>
              <a:rPr lang="pl-PL" dirty="0" err="1"/>
              <a:t>tellus</a:t>
            </a:r>
            <a:r>
              <a:rPr lang="pl-PL" dirty="0"/>
              <a:t>. </a:t>
            </a:r>
            <a:r>
              <a:rPr lang="pl-PL" dirty="0" err="1"/>
              <a:t>Sed</a:t>
            </a:r>
            <a:r>
              <a:rPr lang="pl-PL" dirty="0"/>
              <a:t> elit </a:t>
            </a:r>
            <a:r>
              <a:rPr lang="pl-PL" dirty="0" err="1"/>
              <a:t>leo</a:t>
            </a:r>
            <a:r>
              <a:rPr lang="pl-PL" dirty="0"/>
              <a:t>, </a:t>
            </a:r>
            <a:r>
              <a:rPr lang="pl-PL" dirty="0" err="1"/>
              <a:t>consectetur</a:t>
            </a:r>
            <a:r>
              <a:rPr lang="pl-PL" dirty="0"/>
              <a:t> </a:t>
            </a:r>
            <a:r>
              <a:rPr lang="pl-PL" dirty="0" err="1"/>
              <a:t>sed</a:t>
            </a:r>
            <a:r>
              <a:rPr lang="pl-PL" dirty="0"/>
              <a:t> </a:t>
            </a:r>
            <a:r>
              <a:rPr lang="pl-PL" dirty="0" err="1"/>
              <a:t>volutpat</a:t>
            </a:r>
            <a:r>
              <a:rPr lang="pl-PL" dirty="0"/>
              <a:t> et, </a:t>
            </a:r>
            <a:r>
              <a:rPr lang="pl-PL" dirty="0" err="1"/>
              <a:t>molestie</a:t>
            </a:r>
            <a:r>
              <a:rPr lang="pl-PL" dirty="0"/>
              <a:t> </a:t>
            </a:r>
            <a:r>
              <a:rPr lang="pl-PL" dirty="0" err="1"/>
              <a:t>nec</a:t>
            </a:r>
            <a:r>
              <a:rPr lang="pl-PL" dirty="0"/>
              <a:t> nunc. </a:t>
            </a:r>
            <a:r>
              <a:rPr lang="pl-PL" dirty="0" err="1"/>
              <a:t>Morbi</a:t>
            </a:r>
            <a:r>
              <a:rPr lang="pl-PL" dirty="0"/>
              <a:t> </a:t>
            </a:r>
            <a:r>
              <a:rPr lang="pl-PL" dirty="0" err="1"/>
              <a:t>sagittis</a:t>
            </a:r>
            <a:r>
              <a:rPr lang="pl-PL" dirty="0"/>
              <a:t> </a:t>
            </a:r>
            <a:r>
              <a:rPr lang="pl-PL" dirty="0" err="1"/>
              <a:t>volutpat</a:t>
            </a:r>
            <a:r>
              <a:rPr lang="pl-PL" dirty="0"/>
              <a:t> </a:t>
            </a:r>
            <a:r>
              <a:rPr lang="pl-PL" dirty="0" err="1"/>
              <a:t>tellus</a:t>
            </a:r>
            <a:r>
              <a:rPr lang="pl-PL" dirty="0"/>
              <a:t> </a:t>
            </a:r>
            <a:r>
              <a:rPr lang="pl-PL" dirty="0" err="1"/>
              <a:t>eu</a:t>
            </a:r>
            <a:r>
              <a:rPr lang="pl-PL" dirty="0"/>
              <a:t> </a:t>
            </a:r>
            <a:r>
              <a:rPr lang="pl-PL" dirty="0" err="1"/>
              <a:t>pharetra</a:t>
            </a:r>
            <a:r>
              <a:rPr lang="pl-PL" dirty="0"/>
              <a:t>. Class </a:t>
            </a:r>
            <a:r>
              <a:rPr lang="pl-PL" dirty="0" err="1"/>
              <a:t>aptent</a:t>
            </a:r>
            <a:r>
              <a:rPr lang="pl-PL" dirty="0"/>
              <a:t> </a:t>
            </a:r>
            <a:r>
              <a:rPr lang="pl-PL" dirty="0" err="1"/>
              <a:t>taciti</a:t>
            </a:r>
            <a:r>
              <a:rPr lang="pl-PL" dirty="0"/>
              <a:t> </a:t>
            </a:r>
            <a:r>
              <a:rPr lang="pl-PL" dirty="0" err="1"/>
              <a:t>sociosqu</a:t>
            </a:r>
            <a:r>
              <a:rPr lang="pl-PL" dirty="0"/>
              <a:t> ad </a:t>
            </a:r>
            <a:r>
              <a:rPr lang="pl-PL" dirty="0" err="1"/>
              <a:t>litora</a:t>
            </a:r>
            <a:r>
              <a:rPr lang="pl-PL" dirty="0"/>
              <a:t> </a:t>
            </a:r>
            <a:r>
              <a:rPr lang="pl-PL" dirty="0" err="1"/>
              <a:t>torquent</a:t>
            </a:r>
            <a:r>
              <a:rPr lang="pl-PL" dirty="0"/>
              <a:t> per </a:t>
            </a:r>
            <a:r>
              <a:rPr lang="pl-PL" dirty="0" err="1"/>
              <a:t>conubia</a:t>
            </a:r>
            <a:r>
              <a:rPr lang="pl-PL" dirty="0"/>
              <a:t> nostra, per </a:t>
            </a:r>
            <a:r>
              <a:rPr lang="pl-PL" dirty="0" err="1"/>
              <a:t>inceptos</a:t>
            </a:r>
            <a:r>
              <a:rPr lang="pl-PL" dirty="0"/>
              <a:t> </a:t>
            </a:r>
            <a:r>
              <a:rPr lang="pl-PL" dirty="0" err="1"/>
              <a:t>himenaeos</a:t>
            </a:r>
            <a:r>
              <a:rPr lang="pl-PL" dirty="0"/>
              <a:t>.</a:t>
            </a:r>
          </a:p>
        </p:txBody>
      </p:sp>
    </p:spTree>
    <p:extLst>
      <p:ext uri="{BB962C8B-B14F-4D97-AF65-F5344CB8AC3E}">
        <p14:creationId xmlns:p14="http://schemas.microsoft.com/office/powerpoint/2010/main" val="1473356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Porównani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ytuł 1"/>
          <p:cNvSpPr>
            <a:spLocks noGrp="1"/>
          </p:cNvSpPr>
          <p:nvPr>
            <p:ph type="title" hasCustomPrompt="1"/>
          </p:nvPr>
        </p:nvSpPr>
        <p:spPr>
          <a:xfrm>
            <a:off x="0" y="919570"/>
            <a:ext cx="12192000" cy="656279"/>
          </a:xfrm>
          <a:solidFill>
            <a:srgbClr val="F5F5F5"/>
          </a:solidFill>
        </p:spPr>
        <p:txBody>
          <a:bodyPr>
            <a:normAutofit/>
          </a:bodyPr>
          <a:lstStyle>
            <a:lvl1pPr algn="ctr">
              <a:defRPr sz="3200" b="1">
                <a:solidFill>
                  <a:srgbClr val="4A3D53"/>
                </a:solidFill>
                <a:latin typeface="Geometr212 BkCn BT" panose="020B0603020204020204" pitchFamily="34" charset="0"/>
              </a:defRPr>
            </a:lvl1pPr>
          </a:lstStyle>
          <a:p>
            <a:r>
              <a:rPr lang="pl-PL" dirty="0"/>
              <a:t>LOREM IPSUM</a:t>
            </a:r>
          </a:p>
        </p:txBody>
      </p:sp>
      <p:sp>
        <p:nvSpPr>
          <p:cNvPr id="3" name="Symbol zastępczy tekstu 2"/>
          <p:cNvSpPr>
            <a:spLocks noGrp="1"/>
          </p:cNvSpPr>
          <p:nvPr>
            <p:ph type="body" idx="1" hasCustomPrompt="1"/>
          </p:nvPr>
        </p:nvSpPr>
        <p:spPr>
          <a:xfrm>
            <a:off x="839788" y="1681163"/>
            <a:ext cx="5157787" cy="823912"/>
          </a:xfrm>
          <a:noFill/>
        </p:spPr>
        <p:txBody>
          <a:bodyPr anchor="b"/>
          <a:lstStyle>
            <a:lvl1pPr marL="0" indent="0" algn="ctr">
              <a:buNone/>
              <a:defRPr sz="2400" b="1" baseline="0">
                <a:solidFill>
                  <a:schemeClr val="bg1"/>
                </a:solidFill>
                <a:latin typeface="Geometr212 BkCn BT"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a:t>LOREM IPSUM</a:t>
            </a:r>
          </a:p>
        </p:txBody>
      </p:sp>
      <p:sp>
        <p:nvSpPr>
          <p:cNvPr id="4" name="Symbol zastępczy zawartości 3"/>
          <p:cNvSpPr>
            <a:spLocks noGrp="1"/>
          </p:cNvSpPr>
          <p:nvPr>
            <p:ph sz="half" idx="2" hasCustomPrompt="1"/>
          </p:nvPr>
        </p:nvSpPr>
        <p:spPr>
          <a:xfrm>
            <a:off x="839788" y="2505075"/>
            <a:ext cx="5157787" cy="3684588"/>
          </a:xfrm>
          <a:noFill/>
        </p:spPr>
        <p:txBody>
          <a:bodyPr>
            <a:normAutofit/>
          </a:bodyPr>
          <a:lstStyle>
            <a:lvl1pPr marL="0" indent="0">
              <a:buNone/>
              <a:defRPr sz="2400">
                <a:solidFill>
                  <a:schemeClr val="bg1"/>
                </a:solidFill>
                <a:latin typeface="+mj-lt"/>
              </a:defRPr>
            </a:lvl1pPr>
            <a:lvl2pPr>
              <a:defRPr>
                <a:solidFill>
                  <a:srgbClr val="515151"/>
                </a:solidFill>
                <a:latin typeface="+mj-lt"/>
              </a:defRPr>
            </a:lvl2pPr>
            <a:lvl3pPr>
              <a:defRPr>
                <a:solidFill>
                  <a:srgbClr val="515151"/>
                </a:solidFill>
                <a:latin typeface="+mj-lt"/>
              </a:defRPr>
            </a:lvl3pPr>
            <a:lvl4pPr>
              <a:defRPr>
                <a:solidFill>
                  <a:srgbClr val="515151"/>
                </a:solidFill>
                <a:latin typeface="+mj-lt"/>
              </a:defRPr>
            </a:lvl4pPr>
            <a:lvl5pPr>
              <a:defRPr>
                <a:solidFill>
                  <a:srgbClr val="515151"/>
                </a:solidFill>
                <a:latin typeface="+mj-lt"/>
              </a:defRPr>
            </a:lvl5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a:t>
            </a:r>
          </a:p>
        </p:txBody>
      </p:sp>
      <p:sp>
        <p:nvSpPr>
          <p:cNvPr id="5" name="Symbol zastępczy tekstu 4"/>
          <p:cNvSpPr>
            <a:spLocks noGrp="1"/>
          </p:cNvSpPr>
          <p:nvPr>
            <p:ph type="body" sz="quarter" idx="3" hasCustomPrompt="1"/>
          </p:nvPr>
        </p:nvSpPr>
        <p:spPr>
          <a:xfrm>
            <a:off x="6172200" y="1681163"/>
            <a:ext cx="5183188" cy="823912"/>
          </a:xfrm>
          <a:noFill/>
        </p:spPr>
        <p:txBody>
          <a:bodyPr anchor="b"/>
          <a:lstStyle>
            <a:lvl1pPr marL="0" indent="0" algn="ctr">
              <a:buNone/>
              <a:defRPr sz="2400" b="1">
                <a:solidFill>
                  <a:schemeClr val="bg1"/>
                </a:solidFill>
                <a:latin typeface="Geometr212 BkCn BT"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a:t>LOREM IPSUM</a:t>
            </a:r>
          </a:p>
        </p:txBody>
      </p:sp>
      <p:sp>
        <p:nvSpPr>
          <p:cNvPr id="6" name="Symbol zastępczy zawartości 5"/>
          <p:cNvSpPr>
            <a:spLocks noGrp="1"/>
          </p:cNvSpPr>
          <p:nvPr>
            <p:ph sz="quarter" idx="4" hasCustomPrompt="1"/>
          </p:nvPr>
        </p:nvSpPr>
        <p:spPr>
          <a:xfrm>
            <a:off x="6172200" y="2505075"/>
            <a:ext cx="5183188" cy="3684588"/>
          </a:xfrm>
          <a:noFill/>
        </p:spPr>
        <p:txBody>
          <a:bodyPr>
            <a:normAutofit/>
          </a:bodyPr>
          <a:lstStyle>
            <a:lvl1pPr marL="0" indent="0">
              <a:buNone/>
              <a:defRPr sz="2400">
                <a:solidFill>
                  <a:schemeClr val="bg1"/>
                </a:solidFill>
                <a:latin typeface="+mj-lt"/>
              </a:defRPr>
            </a:lvl1pPr>
            <a:lvl2pPr>
              <a:defRPr sz="2400">
                <a:solidFill>
                  <a:srgbClr val="515151"/>
                </a:solidFill>
                <a:latin typeface="+mj-lt"/>
              </a:defRPr>
            </a:lvl2pPr>
            <a:lvl3pPr>
              <a:defRPr sz="2400">
                <a:solidFill>
                  <a:srgbClr val="515151"/>
                </a:solidFill>
                <a:latin typeface="+mj-lt"/>
              </a:defRPr>
            </a:lvl3pPr>
            <a:lvl4pPr>
              <a:defRPr sz="2400">
                <a:solidFill>
                  <a:srgbClr val="515151"/>
                </a:solidFill>
                <a:latin typeface="+mj-lt"/>
              </a:defRPr>
            </a:lvl4pPr>
            <a:lvl5pPr>
              <a:defRPr sz="2400">
                <a:solidFill>
                  <a:srgbClr val="515151"/>
                </a:solidFill>
                <a:latin typeface="+mj-lt"/>
              </a:defRPr>
            </a:lvl5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endParaRPr lang="pl-PL" dirty="0"/>
          </a:p>
        </p:txBody>
      </p:sp>
      <p:sp>
        <p:nvSpPr>
          <p:cNvPr id="7" name="Symbol zastępczy daty 6"/>
          <p:cNvSpPr>
            <a:spLocks noGrp="1"/>
          </p:cNvSpPr>
          <p:nvPr>
            <p:ph type="dt" sz="half" idx="10"/>
          </p:nvPr>
        </p:nvSpPr>
        <p:spPr/>
        <p:txBody>
          <a:bodyPr/>
          <a:lstStyle/>
          <a:p>
            <a:fld id="{D5DBDCAF-D6EF-4B21-8959-5090EE06A897}" type="datetime1">
              <a:rPr lang="pl-PL" smtClean="0"/>
              <a:t>11.09.2018</a:t>
            </a:fld>
            <a:endParaRPr lang="pl-PL"/>
          </a:p>
        </p:txBody>
      </p:sp>
      <p:sp>
        <p:nvSpPr>
          <p:cNvPr id="8" name="Symbol zastępczy stopki 7"/>
          <p:cNvSpPr>
            <a:spLocks noGrp="1"/>
          </p:cNvSpPr>
          <p:nvPr>
            <p:ph type="ftr" sz="quarter" idx="11"/>
          </p:nvPr>
        </p:nvSpPr>
        <p:spPr/>
        <p:txBody>
          <a:bodyPr/>
          <a:lstStyle/>
          <a:p>
            <a:r>
              <a:rPr lang="pl-PL"/>
              <a:t>Autor: Prawa do korzystania z materiałów posiada Software Development Academy</a:t>
            </a:r>
          </a:p>
        </p:txBody>
      </p:sp>
      <p:sp>
        <p:nvSpPr>
          <p:cNvPr id="9" name="Symbol zastępczy numeru slajdu 8"/>
          <p:cNvSpPr>
            <a:spLocks noGrp="1"/>
          </p:cNvSpPr>
          <p:nvPr>
            <p:ph type="sldNum" sz="quarter" idx="12"/>
          </p:nvPr>
        </p:nvSpPr>
        <p:spPr/>
        <p:txBody>
          <a:bodyPr/>
          <a:lstStyle/>
          <a:p>
            <a:fld id="{ED36FFA4-C635-48B6-A424-1A5ECBB8AB72}" type="slidenum">
              <a:rPr lang="pl-PL" smtClean="0"/>
              <a:t>‹#›</a:t>
            </a:fld>
            <a:endParaRPr lang="pl-PL"/>
          </a:p>
        </p:txBody>
      </p:sp>
      <p:pic>
        <p:nvPicPr>
          <p:cNvPr id="10" name="Obraz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93405" y="16904"/>
            <a:ext cx="1916349" cy="902666"/>
          </a:xfrm>
          <a:prstGeom prst="rect">
            <a:avLst/>
          </a:prstGeom>
        </p:spPr>
      </p:pic>
    </p:spTree>
    <p:extLst>
      <p:ext uri="{BB962C8B-B14F-4D97-AF65-F5344CB8AC3E}">
        <p14:creationId xmlns:p14="http://schemas.microsoft.com/office/powerpoint/2010/main" val="17983140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_Porównanie">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11" name="Prostokąt 10"/>
          <p:cNvSpPr/>
          <p:nvPr userDrawn="1"/>
        </p:nvSpPr>
        <p:spPr>
          <a:xfrm>
            <a:off x="838200" y="1681163"/>
            <a:ext cx="10515600" cy="5176837"/>
          </a:xfrm>
          <a:prstGeom prst="rect">
            <a:avLst/>
          </a:prstGeom>
          <a:solidFill>
            <a:srgbClr val="F5F5F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p:cNvSpPr>
            <a:spLocks noGrp="1"/>
          </p:cNvSpPr>
          <p:nvPr>
            <p:ph type="title" hasCustomPrompt="1"/>
          </p:nvPr>
        </p:nvSpPr>
        <p:spPr>
          <a:xfrm>
            <a:off x="0" y="919570"/>
            <a:ext cx="12192000" cy="656279"/>
          </a:xfrm>
          <a:solidFill>
            <a:srgbClr val="F5F5F5"/>
          </a:solidFill>
        </p:spPr>
        <p:txBody>
          <a:bodyPr>
            <a:normAutofit/>
          </a:bodyPr>
          <a:lstStyle>
            <a:lvl1pPr algn="ctr">
              <a:defRPr sz="3200" b="1">
                <a:solidFill>
                  <a:srgbClr val="4A3D53"/>
                </a:solidFill>
                <a:latin typeface="Geometr212 BkCn BT" panose="020B0603020204020204" pitchFamily="34" charset="0"/>
              </a:defRPr>
            </a:lvl1pPr>
          </a:lstStyle>
          <a:p>
            <a:r>
              <a:rPr lang="pl-PL" dirty="0"/>
              <a:t>LOREM IPSUM</a:t>
            </a:r>
          </a:p>
        </p:txBody>
      </p:sp>
      <p:sp>
        <p:nvSpPr>
          <p:cNvPr id="3" name="Symbol zastępczy tekstu 2"/>
          <p:cNvSpPr>
            <a:spLocks noGrp="1"/>
          </p:cNvSpPr>
          <p:nvPr>
            <p:ph type="body" idx="1" hasCustomPrompt="1"/>
          </p:nvPr>
        </p:nvSpPr>
        <p:spPr>
          <a:xfrm>
            <a:off x="839788" y="1681163"/>
            <a:ext cx="5157787" cy="823912"/>
          </a:xfrm>
          <a:noFill/>
        </p:spPr>
        <p:txBody>
          <a:bodyPr anchor="b"/>
          <a:lstStyle>
            <a:lvl1pPr marL="0" indent="0" algn="ctr">
              <a:buNone/>
              <a:defRPr sz="2400" b="1" baseline="0">
                <a:solidFill>
                  <a:srgbClr val="775973"/>
                </a:solidFill>
                <a:latin typeface="Geometr212 BkCn BT"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a:t>LOREM IPSUM</a:t>
            </a:r>
          </a:p>
        </p:txBody>
      </p:sp>
      <p:sp>
        <p:nvSpPr>
          <p:cNvPr id="4" name="Symbol zastępczy zawartości 3"/>
          <p:cNvSpPr>
            <a:spLocks noGrp="1"/>
          </p:cNvSpPr>
          <p:nvPr>
            <p:ph sz="half" idx="2" hasCustomPrompt="1"/>
          </p:nvPr>
        </p:nvSpPr>
        <p:spPr>
          <a:xfrm>
            <a:off x="839788" y="2505075"/>
            <a:ext cx="5157787" cy="3684588"/>
          </a:xfrm>
          <a:noFill/>
        </p:spPr>
        <p:txBody>
          <a:bodyPr>
            <a:normAutofit/>
          </a:bodyPr>
          <a:lstStyle>
            <a:lvl1pPr marL="0" indent="0">
              <a:buNone/>
              <a:defRPr sz="2400">
                <a:solidFill>
                  <a:srgbClr val="515151"/>
                </a:solidFill>
                <a:latin typeface="+mj-lt"/>
              </a:defRPr>
            </a:lvl1pPr>
            <a:lvl2pPr>
              <a:defRPr>
                <a:solidFill>
                  <a:srgbClr val="515151"/>
                </a:solidFill>
                <a:latin typeface="+mj-lt"/>
              </a:defRPr>
            </a:lvl2pPr>
            <a:lvl3pPr>
              <a:defRPr>
                <a:solidFill>
                  <a:srgbClr val="515151"/>
                </a:solidFill>
                <a:latin typeface="+mj-lt"/>
              </a:defRPr>
            </a:lvl3pPr>
            <a:lvl4pPr>
              <a:defRPr>
                <a:solidFill>
                  <a:srgbClr val="515151"/>
                </a:solidFill>
                <a:latin typeface="+mj-lt"/>
              </a:defRPr>
            </a:lvl4pPr>
            <a:lvl5pPr>
              <a:defRPr>
                <a:solidFill>
                  <a:srgbClr val="515151"/>
                </a:solidFill>
                <a:latin typeface="+mj-lt"/>
              </a:defRPr>
            </a:lvl5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a:t>
            </a:r>
          </a:p>
        </p:txBody>
      </p:sp>
      <p:sp>
        <p:nvSpPr>
          <p:cNvPr id="5" name="Symbol zastępczy tekstu 4"/>
          <p:cNvSpPr>
            <a:spLocks noGrp="1"/>
          </p:cNvSpPr>
          <p:nvPr>
            <p:ph type="body" sz="quarter" idx="3" hasCustomPrompt="1"/>
          </p:nvPr>
        </p:nvSpPr>
        <p:spPr>
          <a:xfrm>
            <a:off x="6172200" y="1681163"/>
            <a:ext cx="5183188" cy="823912"/>
          </a:xfrm>
          <a:noFill/>
        </p:spPr>
        <p:txBody>
          <a:bodyPr anchor="b"/>
          <a:lstStyle>
            <a:lvl1pPr marL="0" indent="0" algn="ctr">
              <a:buNone/>
              <a:defRPr sz="2400" b="1">
                <a:solidFill>
                  <a:srgbClr val="775973"/>
                </a:solidFill>
                <a:latin typeface="Geometr212 BkCn BT" panose="020B0603020204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dirty="0"/>
              <a:t>LOREM IPSUM</a:t>
            </a:r>
          </a:p>
        </p:txBody>
      </p:sp>
      <p:sp>
        <p:nvSpPr>
          <p:cNvPr id="6" name="Symbol zastępczy zawartości 5"/>
          <p:cNvSpPr>
            <a:spLocks noGrp="1"/>
          </p:cNvSpPr>
          <p:nvPr>
            <p:ph sz="quarter" idx="4" hasCustomPrompt="1"/>
          </p:nvPr>
        </p:nvSpPr>
        <p:spPr>
          <a:xfrm>
            <a:off x="6172200" y="2505075"/>
            <a:ext cx="5183188" cy="3684588"/>
          </a:xfrm>
          <a:noFill/>
        </p:spPr>
        <p:txBody>
          <a:bodyPr>
            <a:normAutofit/>
          </a:bodyPr>
          <a:lstStyle>
            <a:lvl1pPr marL="0" indent="0">
              <a:buNone/>
              <a:defRPr sz="2400">
                <a:solidFill>
                  <a:srgbClr val="515151"/>
                </a:solidFill>
                <a:latin typeface="+mj-lt"/>
              </a:defRPr>
            </a:lvl1pPr>
            <a:lvl2pPr>
              <a:defRPr sz="2400">
                <a:solidFill>
                  <a:srgbClr val="515151"/>
                </a:solidFill>
                <a:latin typeface="+mj-lt"/>
              </a:defRPr>
            </a:lvl2pPr>
            <a:lvl3pPr>
              <a:defRPr sz="2400">
                <a:solidFill>
                  <a:srgbClr val="515151"/>
                </a:solidFill>
                <a:latin typeface="+mj-lt"/>
              </a:defRPr>
            </a:lvl3pPr>
            <a:lvl4pPr>
              <a:defRPr sz="2400">
                <a:solidFill>
                  <a:srgbClr val="515151"/>
                </a:solidFill>
                <a:latin typeface="+mj-lt"/>
              </a:defRPr>
            </a:lvl4pPr>
            <a:lvl5pPr>
              <a:defRPr sz="2400">
                <a:solidFill>
                  <a:srgbClr val="515151"/>
                </a:solidFill>
                <a:latin typeface="+mj-lt"/>
              </a:defRPr>
            </a:lvl5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endParaRPr lang="pl-PL" dirty="0"/>
          </a:p>
        </p:txBody>
      </p:sp>
      <p:sp>
        <p:nvSpPr>
          <p:cNvPr id="7" name="Symbol zastępczy daty 6"/>
          <p:cNvSpPr>
            <a:spLocks noGrp="1"/>
          </p:cNvSpPr>
          <p:nvPr>
            <p:ph type="dt" sz="half" idx="10"/>
          </p:nvPr>
        </p:nvSpPr>
        <p:spPr/>
        <p:txBody>
          <a:bodyPr/>
          <a:lstStyle/>
          <a:p>
            <a:fld id="{8F62D095-DF59-4CEE-95DF-D441C177DD2F}" type="datetime1">
              <a:rPr lang="pl-PL" smtClean="0"/>
              <a:t>11.09.2018</a:t>
            </a:fld>
            <a:endParaRPr lang="pl-PL"/>
          </a:p>
        </p:txBody>
      </p:sp>
      <p:sp>
        <p:nvSpPr>
          <p:cNvPr id="8" name="Symbol zastępczy stopki 7"/>
          <p:cNvSpPr>
            <a:spLocks noGrp="1"/>
          </p:cNvSpPr>
          <p:nvPr>
            <p:ph type="ftr" sz="quarter" idx="11"/>
          </p:nvPr>
        </p:nvSpPr>
        <p:spPr/>
        <p:txBody>
          <a:bodyPr/>
          <a:lstStyle/>
          <a:p>
            <a:r>
              <a:rPr lang="pl-PL"/>
              <a:t>Autor: Prawa do korzystania z materiałów posiada Software Development Academy</a:t>
            </a:r>
          </a:p>
        </p:txBody>
      </p:sp>
      <p:sp>
        <p:nvSpPr>
          <p:cNvPr id="9" name="Symbol zastępczy numeru slajdu 8"/>
          <p:cNvSpPr>
            <a:spLocks noGrp="1"/>
          </p:cNvSpPr>
          <p:nvPr>
            <p:ph type="sldNum" sz="quarter" idx="12"/>
          </p:nvPr>
        </p:nvSpPr>
        <p:spPr/>
        <p:txBody>
          <a:bodyPr/>
          <a:lstStyle/>
          <a:p>
            <a:fld id="{ED36FFA4-C635-48B6-A424-1A5ECBB8AB72}" type="slidenum">
              <a:rPr lang="pl-PL" smtClean="0"/>
              <a:t>‹#›</a:t>
            </a:fld>
            <a:endParaRPr lang="pl-PL"/>
          </a:p>
        </p:txBody>
      </p:sp>
      <p:pic>
        <p:nvPicPr>
          <p:cNvPr id="10" name="Obraz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593405" y="16904"/>
            <a:ext cx="1916349" cy="902666"/>
          </a:xfrm>
          <a:prstGeom prst="rect">
            <a:avLst/>
          </a:prstGeom>
        </p:spPr>
      </p:pic>
    </p:spTree>
    <p:extLst>
      <p:ext uri="{BB962C8B-B14F-4D97-AF65-F5344CB8AC3E}">
        <p14:creationId xmlns:p14="http://schemas.microsoft.com/office/powerpoint/2010/main" val="60877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bg>
      <p:bgPr>
        <a:solidFill>
          <a:srgbClr val="F5F5F5"/>
        </a:solidFill>
        <a:effectLst/>
      </p:bgPr>
    </p:bg>
    <p:spTree>
      <p:nvGrpSpPr>
        <p:cNvPr id="1" name=""/>
        <p:cNvGrpSpPr/>
        <p:nvPr/>
      </p:nvGrpSpPr>
      <p:grpSpPr>
        <a:xfrm>
          <a:off x="0" y="0"/>
          <a:ext cx="0" cy="0"/>
          <a:chOff x="0" y="0"/>
          <a:chExt cx="0" cy="0"/>
        </a:xfrm>
      </p:grpSpPr>
      <p:sp>
        <p:nvSpPr>
          <p:cNvPr id="8" name="Prostokąt 7"/>
          <p:cNvSpPr/>
          <p:nvPr userDrawn="1"/>
        </p:nvSpPr>
        <p:spPr>
          <a:xfrm>
            <a:off x="0" y="0"/>
            <a:ext cx="5183188" cy="6858000"/>
          </a:xfrm>
          <a:prstGeom prst="rect">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0" name="Prostokąt 9"/>
          <p:cNvSpPr/>
          <p:nvPr userDrawn="1"/>
        </p:nvSpPr>
        <p:spPr>
          <a:xfrm>
            <a:off x="311286" y="-1"/>
            <a:ext cx="4460739" cy="2057400"/>
          </a:xfrm>
          <a:prstGeom prst="rect">
            <a:avLst/>
          </a:prstGeom>
          <a:solidFill>
            <a:srgbClr val="7759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2" name="Tytuł 1"/>
          <p:cNvSpPr>
            <a:spLocks noGrp="1"/>
          </p:cNvSpPr>
          <p:nvPr>
            <p:ph type="title" hasCustomPrompt="1"/>
          </p:nvPr>
        </p:nvSpPr>
        <p:spPr>
          <a:xfrm>
            <a:off x="311286" y="1281002"/>
            <a:ext cx="4460739" cy="776397"/>
          </a:xfrm>
          <a:noFill/>
        </p:spPr>
        <p:txBody>
          <a:bodyPr anchor="b"/>
          <a:lstStyle>
            <a:lvl1pPr algn="ctr">
              <a:defRPr sz="3200" b="1">
                <a:solidFill>
                  <a:schemeClr val="bg1"/>
                </a:solidFill>
                <a:latin typeface="Geometr212 BkCn BT" panose="020B0603020204020204" pitchFamily="34" charset="0"/>
              </a:defRPr>
            </a:lvl1pPr>
          </a:lstStyle>
          <a:p>
            <a:r>
              <a:rPr lang="pl-PL" dirty="0"/>
              <a:t>LOREM IPSUM</a:t>
            </a:r>
          </a:p>
        </p:txBody>
      </p:sp>
      <p:sp>
        <p:nvSpPr>
          <p:cNvPr id="3" name="Symbol zastępczy obrazu 2"/>
          <p:cNvSpPr>
            <a:spLocks noGrp="1"/>
          </p:cNvSpPr>
          <p:nvPr>
            <p:ph type="pic" idx="1"/>
          </p:nvPr>
        </p:nvSpPr>
        <p:spPr>
          <a:xfrm>
            <a:off x="5183188" y="0"/>
            <a:ext cx="7008812" cy="6858000"/>
          </a:xfrm>
          <a:no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pl-PL" dirty="0"/>
          </a:p>
        </p:txBody>
      </p:sp>
      <p:sp>
        <p:nvSpPr>
          <p:cNvPr id="4" name="Symbol zastępczy tekstu 3"/>
          <p:cNvSpPr>
            <a:spLocks noGrp="1"/>
          </p:cNvSpPr>
          <p:nvPr>
            <p:ph type="body" sz="half" idx="2" hasCustomPrompt="1"/>
          </p:nvPr>
        </p:nvSpPr>
        <p:spPr>
          <a:xfrm>
            <a:off x="311286" y="2057400"/>
            <a:ext cx="4460739" cy="4800600"/>
          </a:xfrm>
          <a:solidFill>
            <a:srgbClr val="F5F5F5"/>
          </a:solidFill>
        </p:spPr>
        <p:txBody>
          <a:bodyPr/>
          <a:lstStyle>
            <a:lvl1pPr marL="0" indent="0">
              <a:buNone/>
              <a:defRPr lang="pl-PL" b="0" i="0" smtClean="0">
                <a:solidFill>
                  <a:srgbClr val="515151"/>
                </a:solidFill>
                <a:effectLst/>
                <a:latin typeface="+mj-lt"/>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l-PL" dirty="0" err="1"/>
              <a:t>Lorem</a:t>
            </a:r>
            <a:r>
              <a:rPr lang="pl-PL" dirty="0"/>
              <a:t> </a:t>
            </a:r>
            <a:r>
              <a:rPr lang="pl-PL" dirty="0" err="1"/>
              <a:t>ipsum</a:t>
            </a:r>
            <a:r>
              <a:rPr lang="pl-PL" dirty="0"/>
              <a:t> </a:t>
            </a:r>
            <a:r>
              <a:rPr lang="pl-PL" dirty="0" err="1"/>
              <a:t>dolor</a:t>
            </a:r>
            <a:r>
              <a:rPr lang="pl-PL" dirty="0"/>
              <a:t> sit </a:t>
            </a:r>
            <a:r>
              <a:rPr lang="pl-PL" dirty="0" err="1"/>
              <a:t>amet</a:t>
            </a:r>
            <a:r>
              <a:rPr lang="pl-PL" dirty="0"/>
              <a:t>, </a:t>
            </a:r>
            <a:r>
              <a:rPr lang="pl-PL" dirty="0" err="1"/>
              <a:t>consectetur</a:t>
            </a:r>
            <a:r>
              <a:rPr lang="pl-PL" dirty="0"/>
              <a:t> </a:t>
            </a:r>
            <a:r>
              <a:rPr lang="pl-PL" dirty="0" err="1"/>
              <a:t>adipiscing</a:t>
            </a:r>
            <a:r>
              <a:rPr lang="pl-PL" dirty="0"/>
              <a:t> elit. </a:t>
            </a:r>
            <a:r>
              <a:rPr lang="pl-PL" dirty="0" err="1"/>
              <a:t>Donec</a:t>
            </a:r>
            <a:r>
              <a:rPr lang="pl-PL" dirty="0"/>
              <a:t> </a:t>
            </a:r>
            <a:r>
              <a:rPr lang="pl-PL" dirty="0" err="1"/>
              <a:t>pharetra</a:t>
            </a:r>
            <a:r>
              <a:rPr lang="pl-PL" dirty="0"/>
              <a:t> </a:t>
            </a:r>
            <a:r>
              <a:rPr lang="pl-PL" dirty="0" err="1"/>
              <a:t>nec</a:t>
            </a:r>
            <a:r>
              <a:rPr lang="pl-PL" dirty="0"/>
              <a:t> ex </a:t>
            </a:r>
            <a:r>
              <a:rPr lang="pl-PL" dirty="0" err="1"/>
              <a:t>eu</a:t>
            </a:r>
            <a:r>
              <a:rPr lang="pl-PL" dirty="0"/>
              <a:t> </a:t>
            </a:r>
            <a:r>
              <a:rPr lang="pl-PL" dirty="0" err="1"/>
              <a:t>lacinia</a:t>
            </a:r>
            <a:r>
              <a:rPr lang="pl-PL" dirty="0"/>
              <a:t>. </a:t>
            </a:r>
            <a:r>
              <a:rPr lang="pl-PL" dirty="0" err="1"/>
              <a:t>Ut</a:t>
            </a:r>
            <a:r>
              <a:rPr lang="pl-PL" dirty="0"/>
              <a:t> </a:t>
            </a:r>
            <a:r>
              <a:rPr lang="pl-PL" dirty="0" err="1"/>
              <a:t>ac</a:t>
            </a:r>
            <a:r>
              <a:rPr lang="pl-PL" dirty="0"/>
              <a:t> eros </a:t>
            </a:r>
            <a:r>
              <a:rPr lang="pl-PL" dirty="0" err="1"/>
              <a:t>tellus</a:t>
            </a:r>
            <a:r>
              <a:rPr lang="pl-PL" dirty="0"/>
              <a:t>. </a:t>
            </a:r>
            <a:r>
              <a:rPr lang="pl-PL" dirty="0" err="1"/>
              <a:t>Sed</a:t>
            </a:r>
            <a:r>
              <a:rPr lang="pl-PL" dirty="0"/>
              <a:t> elit </a:t>
            </a:r>
            <a:r>
              <a:rPr lang="pl-PL" dirty="0" err="1"/>
              <a:t>leo</a:t>
            </a:r>
            <a:r>
              <a:rPr lang="pl-PL" dirty="0"/>
              <a:t>, </a:t>
            </a:r>
            <a:r>
              <a:rPr lang="pl-PL" dirty="0" err="1"/>
              <a:t>consectetur</a:t>
            </a:r>
            <a:r>
              <a:rPr lang="pl-PL" dirty="0"/>
              <a:t> </a:t>
            </a:r>
            <a:r>
              <a:rPr lang="pl-PL" dirty="0" err="1"/>
              <a:t>sed</a:t>
            </a:r>
            <a:r>
              <a:rPr lang="pl-PL" dirty="0"/>
              <a:t> </a:t>
            </a:r>
            <a:r>
              <a:rPr lang="pl-PL" dirty="0" err="1"/>
              <a:t>volutpat</a:t>
            </a:r>
            <a:r>
              <a:rPr lang="pl-PL" dirty="0"/>
              <a:t> et, </a:t>
            </a:r>
            <a:r>
              <a:rPr lang="pl-PL" dirty="0" err="1"/>
              <a:t>molestie</a:t>
            </a:r>
            <a:r>
              <a:rPr lang="pl-PL" dirty="0"/>
              <a:t> </a:t>
            </a:r>
            <a:r>
              <a:rPr lang="pl-PL" dirty="0" err="1"/>
              <a:t>nec</a:t>
            </a:r>
            <a:r>
              <a:rPr lang="pl-PL" dirty="0"/>
              <a:t> nunc.</a:t>
            </a:r>
          </a:p>
        </p:txBody>
      </p:sp>
      <p:pic>
        <p:nvPicPr>
          <p:cNvPr id="9" name="Obraz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913868" y="224480"/>
            <a:ext cx="2195209" cy="1034019"/>
          </a:xfrm>
          <a:prstGeom prst="rect">
            <a:avLst/>
          </a:prstGeom>
        </p:spPr>
      </p:pic>
    </p:spTree>
    <p:extLst>
      <p:ext uri="{BB962C8B-B14F-4D97-AF65-F5344CB8AC3E}">
        <p14:creationId xmlns:p14="http://schemas.microsoft.com/office/powerpoint/2010/main" val="2038277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ymbol zastępczy tytułu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a:t>Kliknij, aby edytować styl</a:t>
            </a:r>
          </a:p>
        </p:txBody>
      </p:sp>
      <p:sp>
        <p:nvSpPr>
          <p:cNvPr id="3" name="Symbol zastępczy tekstu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4" name="Symbol zastępczy daty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61F562-6AC0-44DD-9AFE-8A898ED49012}" type="datetime1">
              <a:rPr lang="pl-PL" smtClean="0"/>
              <a:t>11.09.2018</a:t>
            </a:fld>
            <a:endParaRPr lang="pl-PL"/>
          </a:p>
        </p:txBody>
      </p:sp>
      <p:sp>
        <p:nvSpPr>
          <p:cNvPr id="5" name="Symbol zastępczy stopki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pl-PL"/>
              <a:t>Autor: Prawa do korzystania z materiałów posiada Software Development Academy</a:t>
            </a:r>
          </a:p>
        </p:txBody>
      </p:sp>
      <p:sp>
        <p:nvSpPr>
          <p:cNvPr id="6" name="Symbol zastępczy numeru slajd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36FFA4-C635-48B6-A424-1A5ECBB8AB72}" type="slidenum">
              <a:rPr lang="pl-PL" smtClean="0"/>
              <a:t>‹#›</a:t>
            </a:fld>
            <a:endParaRPr lang="pl-PL"/>
          </a:p>
        </p:txBody>
      </p:sp>
    </p:spTree>
    <p:extLst>
      <p:ext uri="{BB962C8B-B14F-4D97-AF65-F5344CB8AC3E}">
        <p14:creationId xmlns:p14="http://schemas.microsoft.com/office/powerpoint/2010/main" val="14979086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61" r:id="rId6"/>
    <p:sldLayoutId id="2147483653" r:id="rId7"/>
    <p:sldLayoutId id="2147483665" r:id="rId8"/>
    <p:sldLayoutId id="2147483657" r:id="rId9"/>
    <p:sldLayoutId id="2147483654" r:id="rId10"/>
    <p:sldLayoutId id="2147483662" r:id="rId11"/>
    <p:sldLayoutId id="2147483663" r:id="rId12"/>
    <p:sldLayoutId id="2147483664" r:id="rId13"/>
    <p:sldLayoutId id="2147483655" r:id="rId14"/>
  </p:sldLayoutIdLst>
  <p:timing>
    <p:tnLst>
      <p:par>
        <p:cTn id="1" dur="indefinite" restart="never" nodeType="tmRoot"/>
      </p:par>
    </p:tnLst>
  </p:timing>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460454"/>
      </p:ext>
    </p:extLst>
  </p:cSld>
  <p:clrMap bg1="lt1" tx1="dk1" bg2="lt2" tx2="dk2" accent1="accent1" accent2="accent2" accent3="accent3" accent4="accent4" accent5="accent5" accent6="accent6" hlink="hlink" folHlink="folHlink"/>
  <p:sldLayoutIdLst>
    <p:sldLayoutId id="2147483668" r:id="rId1"/>
    <p:sldLayoutId id="2147483667" r:id="rId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p:txBody>
          <a:bodyPr/>
          <a:lstStyle/>
          <a:p>
            <a:r>
              <a:rPr lang="pl-PL" dirty="0" smtClean="0"/>
              <a:t>Wzorce projektowe</a:t>
            </a:r>
            <a:endParaRPr lang="pl-PL" dirty="0"/>
          </a:p>
        </p:txBody>
      </p:sp>
      <p:sp>
        <p:nvSpPr>
          <p:cNvPr id="3" name="Podtytuł 2"/>
          <p:cNvSpPr>
            <a:spLocks noGrp="1"/>
          </p:cNvSpPr>
          <p:nvPr>
            <p:ph type="subTitle" idx="1"/>
          </p:nvPr>
        </p:nvSpPr>
        <p:spPr/>
        <p:txBody>
          <a:bodyPr/>
          <a:lstStyle/>
          <a:p>
            <a:r>
              <a:rPr lang="pl-PL" dirty="0" smtClean="0"/>
              <a:t>Omówienie wybranych wzorców w tworzenia oprogramowania</a:t>
            </a:r>
            <a:endParaRPr lang="pl-PL" dirty="0"/>
          </a:p>
        </p:txBody>
      </p:sp>
      <p:sp>
        <p:nvSpPr>
          <p:cNvPr id="4" name="Symbol zastępczy stopki 3">
            <a:extLst>
              <a:ext uri="{FF2B5EF4-FFF2-40B4-BE49-F238E27FC236}">
                <a16:creationId xmlns:a16="http://schemas.microsoft.com/office/drawing/2014/main" id="{000397D8-4BDC-4995-9C0D-CB5620046084}"/>
              </a:ext>
            </a:extLst>
          </p:cNvPr>
          <p:cNvSpPr>
            <a:spLocks noGrp="1"/>
          </p:cNvSpPr>
          <p:nvPr>
            <p:ph type="ftr" sz="quarter" idx="11"/>
          </p:nvPr>
        </p:nvSpPr>
        <p:spPr>
          <a:xfrm>
            <a:off x="3511826" y="6356350"/>
            <a:ext cx="5300870" cy="365125"/>
          </a:xfrm>
        </p:spPr>
        <p:txBody>
          <a:bodyPr/>
          <a:lstStyle/>
          <a:p>
            <a:r>
              <a:rPr lang="pl-PL" dirty="0">
                <a:solidFill>
                  <a:schemeClr val="bg2"/>
                </a:solidFill>
              </a:rPr>
              <a:t>Autor: </a:t>
            </a:r>
            <a:r>
              <a:rPr lang="pl-PL" dirty="0" smtClean="0">
                <a:solidFill>
                  <a:schemeClr val="bg2"/>
                </a:solidFill>
              </a:rPr>
              <a:t>Mateusz Byczkowski</a:t>
            </a:r>
            <a:endParaRPr lang="pl-PL" dirty="0">
              <a:solidFill>
                <a:schemeClr val="bg2"/>
              </a:solidFill>
            </a:endParaRPr>
          </a:p>
          <a:p>
            <a:r>
              <a:rPr lang="pl-PL" dirty="0">
                <a:solidFill>
                  <a:schemeClr val="bg2"/>
                </a:solidFill>
              </a:rPr>
              <a:t>Prawa do korzystania z materiałów posiada Software Development Academy</a:t>
            </a:r>
          </a:p>
        </p:txBody>
      </p:sp>
    </p:spTree>
    <p:extLst>
      <p:ext uri="{BB962C8B-B14F-4D97-AF65-F5344CB8AC3E}">
        <p14:creationId xmlns:p14="http://schemas.microsoft.com/office/powerpoint/2010/main" val="31565602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314E33-4CE1-4681-AFD9-318B33CBF162}"/>
              </a:ext>
            </a:extLst>
          </p:cNvPr>
          <p:cNvSpPr>
            <a:spLocks noGrp="1"/>
          </p:cNvSpPr>
          <p:nvPr>
            <p:ph type="title"/>
          </p:nvPr>
        </p:nvSpPr>
        <p:spPr>
          <a:xfrm>
            <a:off x="0" y="-90290"/>
            <a:ext cx="10894979" cy="963038"/>
          </a:xfrm>
        </p:spPr>
        <p:txBody>
          <a:bodyPr/>
          <a:lstStyle/>
          <a:p>
            <a:r>
              <a:rPr lang="pl-PL" dirty="0"/>
              <a:t>Antywzorce</a:t>
            </a:r>
          </a:p>
        </p:txBody>
      </p:sp>
      <p:sp>
        <p:nvSpPr>
          <p:cNvPr id="3" name="Symbol zastępczy zawartości 2">
            <a:extLst>
              <a:ext uri="{FF2B5EF4-FFF2-40B4-BE49-F238E27FC236}">
                <a16:creationId xmlns:a16="http://schemas.microsoft.com/office/drawing/2014/main" id="{4F7F281B-822B-41F6-80A9-9F2A6F0F44AC}"/>
              </a:ext>
            </a:extLst>
          </p:cNvPr>
          <p:cNvSpPr>
            <a:spLocks noGrp="1"/>
          </p:cNvSpPr>
          <p:nvPr>
            <p:ph idx="1"/>
          </p:nvPr>
        </p:nvSpPr>
        <p:spPr>
          <a:xfrm>
            <a:off x="838200" y="1258349"/>
            <a:ext cx="10515600" cy="5019066"/>
          </a:xfrm>
        </p:spPr>
        <p:txBody>
          <a:bodyPr>
            <a:normAutofit/>
          </a:bodyPr>
          <a:lstStyle/>
          <a:p>
            <a:r>
              <a:rPr lang="pl-PL" sz="3200" dirty="0" smtClean="0"/>
              <a:t> </a:t>
            </a:r>
            <a:endParaRPr lang="pl-PL" sz="3200" dirty="0"/>
          </a:p>
          <a:p>
            <a:r>
              <a:rPr lang="pl-PL" sz="3200" dirty="0"/>
              <a:t>Przeciwieństwo wzorców projektowych</a:t>
            </a:r>
          </a:p>
          <a:p>
            <a:r>
              <a:rPr lang="pl-PL" sz="3200" dirty="0"/>
              <a:t>Dobrą praktyką programistyczną jest nie wykorzystywanie antywzorców </a:t>
            </a:r>
          </a:p>
        </p:txBody>
      </p:sp>
      <p:sp>
        <p:nvSpPr>
          <p:cNvPr id="5" name="Symbol zastępczy obrazu 4">
            <a:extLst>
              <a:ext uri="{FF2B5EF4-FFF2-40B4-BE49-F238E27FC236}">
                <a16:creationId xmlns:a16="http://schemas.microsoft.com/office/drawing/2014/main" id="{5853B149-1BF3-44C0-80FA-9A4831D2A953}"/>
              </a:ext>
            </a:extLst>
          </p:cNvPr>
          <p:cNvSpPr>
            <a:spLocks noGrp="1"/>
          </p:cNvSpPr>
          <p:nvPr>
            <p:ph type="pic" sz="quarter" idx="13"/>
          </p:nvPr>
        </p:nvSpPr>
        <p:spPr/>
      </p:sp>
      <p:sp>
        <p:nvSpPr>
          <p:cNvPr id="6" name="Symbol zastępczy tekstu 5">
            <a:extLst>
              <a:ext uri="{FF2B5EF4-FFF2-40B4-BE49-F238E27FC236}">
                <a16:creationId xmlns:a16="http://schemas.microsoft.com/office/drawing/2014/main" id="{7793FF89-651C-4B3F-817A-BA08B4255E1F}"/>
              </a:ext>
            </a:extLst>
          </p:cNvPr>
          <p:cNvSpPr>
            <a:spLocks noGrp="1"/>
          </p:cNvSpPr>
          <p:nvPr>
            <p:ph type="body" sz="quarter" idx="14"/>
          </p:nvPr>
        </p:nvSpPr>
        <p:spPr/>
        <p:txBody>
          <a:bodyPr/>
          <a:lstStyle/>
          <a:p>
            <a:endParaRPr lang="pl-PL"/>
          </a:p>
        </p:txBody>
      </p:sp>
      <p:sp>
        <p:nvSpPr>
          <p:cNvPr id="7" name="Symbol zastępczy tekstu 6">
            <a:extLst>
              <a:ext uri="{FF2B5EF4-FFF2-40B4-BE49-F238E27FC236}">
                <a16:creationId xmlns:a16="http://schemas.microsoft.com/office/drawing/2014/main" id="{CB7F01D6-6FB9-410D-9759-02AAD163C13A}"/>
              </a:ext>
            </a:extLst>
          </p:cNvPr>
          <p:cNvSpPr>
            <a:spLocks noGrp="1"/>
          </p:cNvSpPr>
          <p:nvPr>
            <p:ph type="body" sz="quarter" idx="15"/>
          </p:nvPr>
        </p:nvSpPr>
        <p:spPr/>
        <p:txBody>
          <a:bodyPr/>
          <a:lstStyle/>
          <a:p>
            <a:endParaRPr lang="pl-PL"/>
          </a:p>
        </p:txBody>
      </p:sp>
      <p:sp>
        <p:nvSpPr>
          <p:cNvPr id="10"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1282952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D3F8F1-D132-4B08-B947-0637DE88A895}"/>
              </a:ext>
            </a:extLst>
          </p:cNvPr>
          <p:cNvSpPr>
            <a:spLocks noGrp="1"/>
          </p:cNvSpPr>
          <p:nvPr>
            <p:ph type="title"/>
          </p:nvPr>
        </p:nvSpPr>
        <p:spPr/>
        <p:txBody>
          <a:bodyPr/>
          <a:lstStyle/>
          <a:p>
            <a:r>
              <a:rPr lang="pl-PL" dirty="0" smtClean="0"/>
              <a:t>Powody stosowania wzorców</a:t>
            </a:r>
            <a:endParaRPr lang="pl-PL" dirty="0"/>
          </a:p>
        </p:txBody>
      </p:sp>
      <p:sp>
        <p:nvSpPr>
          <p:cNvPr id="3" name="Symbol zastępczy zawartości 2">
            <a:extLst>
              <a:ext uri="{FF2B5EF4-FFF2-40B4-BE49-F238E27FC236}">
                <a16:creationId xmlns:a16="http://schemas.microsoft.com/office/drawing/2014/main" id="{7946A36C-97F6-465D-86B7-66783E148956}"/>
              </a:ext>
            </a:extLst>
          </p:cNvPr>
          <p:cNvSpPr>
            <a:spLocks noGrp="1"/>
          </p:cNvSpPr>
          <p:nvPr>
            <p:ph idx="1"/>
          </p:nvPr>
        </p:nvSpPr>
        <p:spPr>
          <a:xfrm>
            <a:off x="838200" y="1506021"/>
            <a:ext cx="10515600" cy="2669796"/>
          </a:xfrm>
        </p:spPr>
        <p:txBody>
          <a:bodyPr/>
          <a:lstStyle/>
          <a:p>
            <a:pPr marL="457200" indent="-457200">
              <a:buFont typeface="Arial" panose="020B0604020202020204" pitchFamily="34" charset="0"/>
              <a:buChar char="•"/>
            </a:pPr>
            <a:r>
              <a:rPr lang="pl-PL" dirty="0" smtClean="0"/>
              <a:t>pozwalają </a:t>
            </a:r>
            <a:r>
              <a:rPr lang="pl-PL" dirty="0"/>
              <a:t>na tworzenie czytelniejszego kodu,</a:t>
            </a:r>
          </a:p>
          <a:p>
            <a:pPr marL="457200" indent="-457200">
              <a:buFont typeface="Arial" panose="020B0604020202020204" pitchFamily="34" charset="0"/>
              <a:buChar char="•"/>
            </a:pPr>
            <a:r>
              <a:rPr lang="pl-PL" dirty="0"/>
              <a:t>przyspieszają tworzenie aplikacji,</a:t>
            </a:r>
          </a:p>
          <a:p>
            <a:pPr marL="457200" indent="-457200">
              <a:buFont typeface="Arial" panose="020B0604020202020204" pitchFamily="34" charset="0"/>
              <a:buChar char="•"/>
            </a:pPr>
            <a:r>
              <a:rPr lang="pl-PL" dirty="0"/>
              <a:t>ułatwiają tworzenie dokumentacji,</a:t>
            </a:r>
          </a:p>
          <a:p>
            <a:pPr marL="457200" indent="-457200">
              <a:buFont typeface="Arial" panose="020B0604020202020204" pitchFamily="34" charset="0"/>
              <a:buChar char="•"/>
            </a:pPr>
            <a:r>
              <a:rPr lang="pl-PL" dirty="0"/>
              <a:t>pozwalają na wielokrotne wykorzystywanie istniejącego kodu</a:t>
            </a:r>
            <a:r>
              <a:rPr lang="pl-PL" dirty="0" smtClean="0"/>
              <a:t>.</a:t>
            </a:r>
            <a:endParaRPr lang="pl-PL" dirty="0"/>
          </a:p>
        </p:txBody>
      </p:sp>
      <p:sp>
        <p:nvSpPr>
          <p:cNvPr id="5" name="Symbol zastępczy obrazu 4">
            <a:extLst>
              <a:ext uri="{FF2B5EF4-FFF2-40B4-BE49-F238E27FC236}">
                <a16:creationId xmlns:a16="http://schemas.microsoft.com/office/drawing/2014/main" id="{3A763678-37A6-4FEB-87DB-E465EA61374D}"/>
              </a:ext>
            </a:extLst>
          </p:cNvPr>
          <p:cNvSpPr>
            <a:spLocks noGrp="1"/>
          </p:cNvSpPr>
          <p:nvPr>
            <p:ph type="pic" sz="quarter" idx="13"/>
          </p:nvPr>
        </p:nvSpPr>
        <p:spPr/>
      </p:sp>
      <p:sp>
        <p:nvSpPr>
          <p:cNvPr id="6" name="Symbol zastępczy tekstu 5">
            <a:extLst>
              <a:ext uri="{FF2B5EF4-FFF2-40B4-BE49-F238E27FC236}">
                <a16:creationId xmlns:a16="http://schemas.microsoft.com/office/drawing/2014/main" id="{A8F9FAD7-4658-4528-9CFB-CABFA163E4B2}"/>
              </a:ext>
            </a:extLst>
          </p:cNvPr>
          <p:cNvSpPr>
            <a:spLocks noGrp="1"/>
          </p:cNvSpPr>
          <p:nvPr>
            <p:ph type="body" sz="quarter" idx="14"/>
          </p:nvPr>
        </p:nvSpPr>
        <p:spPr/>
        <p:txBody>
          <a:bodyPr/>
          <a:lstStyle/>
          <a:p>
            <a:endParaRPr lang="pl-PL"/>
          </a:p>
        </p:txBody>
      </p:sp>
      <p:sp>
        <p:nvSpPr>
          <p:cNvPr id="7" name="Symbol zastępczy tekstu 6">
            <a:extLst>
              <a:ext uri="{FF2B5EF4-FFF2-40B4-BE49-F238E27FC236}">
                <a16:creationId xmlns:a16="http://schemas.microsoft.com/office/drawing/2014/main" id="{73E6F36A-7E7D-4A4B-9E6C-61CD380FA89B}"/>
              </a:ext>
            </a:extLst>
          </p:cNvPr>
          <p:cNvSpPr>
            <a:spLocks noGrp="1"/>
          </p:cNvSpPr>
          <p:nvPr>
            <p:ph type="body" sz="quarter" idx="15"/>
          </p:nvPr>
        </p:nvSpPr>
        <p:spPr/>
        <p:txBody>
          <a:bodyPr/>
          <a:lstStyle/>
          <a:p>
            <a:endParaRPr lang="pl-PL" dirty="0"/>
          </a:p>
        </p:txBody>
      </p:sp>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
        <p:nvSpPr>
          <p:cNvPr id="9" name="Symbol zastępczy zawartości 2">
            <a:extLst>
              <a:ext uri="{FF2B5EF4-FFF2-40B4-BE49-F238E27FC236}">
                <a16:creationId xmlns:a16="http://schemas.microsoft.com/office/drawing/2014/main" id="{7946A36C-97F6-465D-86B7-66783E148956}"/>
              </a:ext>
            </a:extLst>
          </p:cNvPr>
          <p:cNvSpPr txBox="1">
            <a:spLocks/>
          </p:cNvSpPr>
          <p:nvPr/>
        </p:nvSpPr>
        <p:spPr>
          <a:xfrm>
            <a:off x="838200" y="4646409"/>
            <a:ext cx="10515600" cy="20750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rgbClr val="51515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1515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1515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dirty="0"/>
              <a:t>Wzorzec projektowy nie jest gotowym rozwiązaniem problemu, ale szablonem/ półproduktem.</a:t>
            </a:r>
          </a:p>
        </p:txBody>
      </p:sp>
    </p:spTree>
    <p:extLst>
      <p:ext uri="{BB962C8B-B14F-4D97-AF65-F5344CB8AC3E}">
        <p14:creationId xmlns:p14="http://schemas.microsoft.com/office/powerpoint/2010/main" val="2119183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A9F86F-1F31-4121-B16D-2D49E22DA52A}"/>
              </a:ext>
            </a:extLst>
          </p:cNvPr>
          <p:cNvSpPr>
            <a:spLocks noGrp="1"/>
          </p:cNvSpPr>
          <p:nvPr>
            <p:ph type="title"/>
          </p:nvPr>
        </p:nvSpPr>
        <p:spPr/>
        <p:txBody>
          <a:bodyPr/>
          <a:lstStyle/>
          <a:p>
            <a:r>
              <a:rPr lang="pl-PL" dirty="0"/>
              <a:t>Elementy wzorca</a:t>
            </a:r>
          </a:p>
        </p:txBody>
      </p:sp>
      <p:sp>
        <p:nvSpPr>
          <p:cNvPr id="3" name="Symbol zastępczy zawartości 2">
            <a:extLst>
              <a:ext uri="{FF2B5EF4-FFF2-40B4-BE49-F238E27FC236}">
                <a16:creationId xmlns:a16="http://schemas.microsoft.com/office/drawing/2014/main" id="{F1EA67FD-DCDB-4613-BD36-C744F0E5A3C6}"/>
              </a:ext>
            </a:extLst>
          </p:cNvPr>
          <p:cNvSpPr>
            <a:spLocks noGrp="1"/>
          </p:cNvSpPr>
          <p:nvPr>
            <p:ph idx="1"/>
          </p:nvPr>
        </p:nvSpPr>
        <p:spPr>
          <a:xfrm>
            <a:off x="838200" y="1073791"/>
            <a:ext cx="10515600" cy="5203624"/>
          </a:xfrm>
        </p:spPr>
        <p:txBody>
          <a:bodyPr/>
          <a:lstStyle/>
          <a:p>
            <a:pPr algn="l"/>
            <a:r>
              <a:rPr lang="pl-PL" dirty="0"/>
              <a:t>Wzorzec projektowy składa się z czterech podstawowych elementów:</a:t>
            </a:r>
          </a:p>
          <a:p>
            <a:pPr marL="457200" indent="-457200" algn="just">
              <a:buFont typeface="Arial" charset="0"/>
              <a:buChar char="•"/>
            </a:pPr>
            <a:r>
              <a:rPr lang="pl-PL" b="1" dirty="0"/>
              <a:t>Nazwy wzorca</a:t>
            </a:r>
          </a:p>
          <a:p>
            <a:pPr marL="457200" indent="-457200" algn="just">
              <a:buFont typeface="Arial" charset="0"/>
              <a:buChar char="•"/>
            </a:pPr>
            <a:r>
              <a:rPr lang="pl-PL" b="1" dirty="0"/>
              <a:t>Problemu</a:t>
            </a:r>
            <a:r>
              <a:rPr lang="pl-PL" dirty="0"/>
              <a:t> – opisuje sposoby rozpoznawania sytuacji, w których możemy zastosować dany wzorzec oraz warunki jakie muszą zostać spełnione, by jego zastosowanie miało sens</a:t>
            </a:r>
          </a:p>
          <a:p>
            <a:pPr marL="457200" indent="-457200" algn="just">
              <a:buFont typeface="Arial" charset="0"/>
              <a:buChar char="•"/>
            </a:pPr>
            <a:r>
              <a:rPr lang="pl-PL" b="1" dirty="0"/>
              <a:t>Rozwiązania</a:t>
            </a:r>
            <a:r>
              <a:rPr lang="pl-PL" dirty="0"/>
              <a:t> – opisuje elementy rozwiązania: ich relacje, powiązania oraz obowiązki, zawiera także wskazówki implementacyjne dla różnych technologii</a:t>
            </a:r>
          </a:p>
          <a:p>
            <a:pPr marL="457200" indent="-457200" algn="just">
              <a:buFont typeface="Arial" charset="0"/>
              <a:buChar char="•"/>
            </a:pPr>
            <a:r>
              <a:rPr lang="pl-PL" b="1" dirty="0"/>
              <a:t>Konsekwencji</a:t>
            </a:r>
            <a:r>
              <a:rPr lang="pl-PL" dirty="0"/>
              <a:t> – zestawienie wad i zalet stosowania wzorca, uwzględniające informacje o jego brakach oraz kosztach rozwoju i utrzymania systemu wykorzystującego dany wzorzec</a:t>
            </a:r>
          </a:p>
          <a:p>
            <a:pPr marL="457200" indent="-457200" algn="l">
              <a:buFont typeface="Arial" charset="0"/>
              <a:buChar char="•"/>
            </a:pPr>
            <a:endParaRPr lang="pl-PL" dirty="0"/>
          </a:p>
          <a:p>
            <a:endParaRPr lang="pl-PL" dirty="0"/>
          </a:p>
          <a:p>
            <a:endParaRPr lang="pl-PL" dirty="0"/>
          </a:p>
        </p:txBody>
      </p:sp>
      <p:sp>
        <p:nvSpPr>
          <p:cNvPr id="4" name="Symbol zastępczy obrazu 3">
            <a:extLst>
              <a:ext uri="{FF2B5EF4-FFF2-40B4-BE49-F238E27FC236}">
                <a16:creationId xmlns:a16="http://schemas.microsoft.com/office/drawing/2014/main" id="{1133A7EA-DCE3-4535-8EBE-F8153691B991}"/>
              </a:ext>
            </a:extLst>
          </p:cNvPr>
          <p:cNvSpPr>
            <a:spLocks noGrp="1"/>
          </p:cNvSpPr>
          <p:nvPr>
            <p:ph type="pic" sz="quarter" idx="13"/>
          </p:nvPr>
        </p:nvSpPr>
        <p:spPr/>
      </p:sp>
      <p:sp>
        <p:nvSpPr>
          <p:cNvPr id="5" name="Symbol zastępczy tekstu 4">
            <a:extLst>
              <a:ext uri="{FF2B5EF4-FFF2-40B4-BE49-F238E27FC236}">
                <a16:creationId xmlns:a16="http://schemas.microsoft.com/office/drawing/2014/main" id="{D3B061D2-9F77-4CF8-89A3-90BBEBB95741}"/>
              </a:ext>
            </a:extLst>
          </p:cNvPr>
          <p:cNvSpPr>
            <a:spLocks noGrp="1"/>
          </p:cNvSpPr>
          <p:nvPr>
            <p:ph type="body" sz="quarter" idx="14"/>
          </p:nvPr>
        </p:nvSpPr>
        <p:spPr/>
        <p:txBody>
          <a:bodyPr/>
          <a:lstStyle/>
          <a:p>
            <a:endParaRPr lang="pl-PL"/>
          </a:p>
        </p:txBody>
      </p:sp>
      <p:sp>
        <p:nvSpPr>
          <p:cNvPr id="6" name="Symbol zastępczy tekstu 5">
            <a:extLst>
              <a:ext uri="{FF2B5EF4-FFF2-40B4-BE49-F238E27FC236}">
                <a16:creationId xmlns:a16="http://schemas.microsoft.com/office/drawing/2014/main" id="{D3C925F0-0F5D-47C4-AFE0-9A29FF5FE8D3}"/>
              </a:ext>
            </a:extLst>
          </p:cNvPr>
          <p:cNvSpPr>
            <a:spLocks noGrp="1"/>
          </p:cNvSpPr>
          <p:nvPr>
            <p:ph type="body" sz="quarter" idx="15"/>
          </p:nvPr>
        </p:nvSpPr>
        <p:spPr/>
        <p:txBody>
          <a:bodyPr/>
          <a:lstStyle/>
          <a:p>
            <a:endParaRPr lang="pl-PL"/>
          </a:p>
        </p:txBody>
      </p:sp>
      <p:sp>
        <p:nvSpPr>
          <p:cNvPr id="7"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11831222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Zaczynamy rozpracowywać wzorce!</a:t>
            </a:r>
            <a:endParaRPr lang="pl-PL" dirty="0"/>
          </a:p>
        </p:txBody>
      </p:sp>
      <p:sp>
        <p:nvSpPr>
          <p:cNvPr id="3" name="Symbol zastępczy zawartości 2"/>
          <p:cNvSpPr>
            <a:spLocks noGrp="1"/>
          </p:cNvSpPr>
          <p:nvPr>
            <p:ph idx="1"/>
          </p:nvPr>
        </p:nvSpPr>
        <p:spPr>
          <a:xfrm>
            <a:off x="838200" y="2347155"/>
            <a:ext cx="10515600" cy="3710384"/>
          </a:xfrm>
        </p:spPr>
        <p:txBody>
          <a:bodyPr/>
          <a:lstStyle/>
          <a:p>
            <a:r>
              <a:rPr lang="pl-PL" dirty="0" smtClean="0"/>
              <a:t>Uruchomcie IDE, utwórzcie nowy projekt </a:t>
            </a:r>
            <a:r>
              <a:rPr lang="pl-PL" dirty="0" err="1" smtClean="0"/>
              <a:t>WzorzecStrategia</a:t>
            </a:r>
            <a:r>
              <a:rPr lang="pl-PL" dirty="0" smtClean="0"/>
              <a:t> i podążajcie za mną </a:t>
            </a:r>
            <a:r>
              <a:rPr lang="pl-PL" dirty="0" smtClean="0">
                <a:sym typeface="Wingdings" panose="05000000000000000000" pitchFamily="2" charset="2"/>
              </a:rPr>
              <a:t> </a:t>
            </a:r>
            <a:br>
              <a:rPr lang="pl-PL" dirty="0" smtClean="0">
                <a:sym typeface="Wingdings" panose="05000000000000000000" pitchFamily="2" charset="2"/>
              </a:rPr>
            </a:br>
            <a:endParaRPr lang="pl-PL" dirty="0" smtClean="0">
              <a:sym typeface="Wingdings" panose="05000000000000000000" pitchFamily="2" charset="2"/>
            </a:endParaRPr>
          </a:p>
          <a:p>
            <a:r>
              <a:rPr lang="pl-PL" dirty="0" smtClean="0">
                <a:sym typeface="Wingdings" panose="05000000000000000000" pitchFamily="2" charset="2"/>
              </a:rPr>
              <a:t>Do dzieła!</a:t>
            </a:r>
            <a:endParaRPr lang="pl-PL" dirty="0"/>
          </a:p>
        </p:txBody>
      </p:sp>
      <p:sp>
        <p:nvSpPr>
          <p:cNvPr id="4" name="Symbol zastępczy stopki 3"/>
          <p:cNvSpPr>
            <a:spLocks noGrp="1"/>
          </p:cNvSpPr>
          <p:nvPr>
            <p:ph type="ftr" sz="quarter" idx="11"/>
          </p:nvPr>
        </p:nvSpPr>
        <p:spPr/>
        <p:txBody>
          <a:bodyPr/>
          <a:lstStyle/>
          <a:p>
            <a:r>
              <a:rPr lang="pl-PL" smtClean="0"/>
              <a:t>Autor: Prawa do korzystania z materiałów posiada Software Development Academy</a:t>
            </a:r>
            <a:endParaRPr lang="pl-PL"/>
          </a:p>
        </p:txBody>
      </p:sp>
      <p:sp>
        <p:nvSpPr>
          <p:cNvPr id="5" name="Symbol zastępczy obrazu 4"/>
          <p:cNvSpPr>
            <a:spLocks noGrp="1"/>
          </p:cNvSpPr>
          <p:nvPr>
            <p:ph type="pic" sz="quarter" idx="13"/>
          </p:nvPr>
        </p:nvSpPr>
        <p:spPr/>
      </p:sp>
    </p:spTree>
    <p:extLst>
      <p:ext uri="{BB962C8B-B14F-4D97-AF65-F5344CB8AC3E}">
        <p14:creationId xmlns:p14="http://schemas.microsoft.com/office/powerpoint/2010/main" val="19577001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314E33-4CE1-4681-AFD9-318B33CBF162}"/>
              </a:ext>
            </a:extLst>
          </p:cNvPr>
          <p:cNvSpPr>
            <a:spLocks noGrp="1"/>
          </p:cNvSpPr>
          <p:nvPr>
            <p:ph type="title"/>
          </p:nvPr>
        </p:nvSpPr>
        <p:spPr/>
        <p:txBody>
          <a:bodyPr/>
          <a:lstStyle/>
          <a:p>
            <a:r>
              <a:rPr lang="pl-PL" dirty="0" smtClean="0"/>
              <a:t>Wzorzec strategii</a:t>
            </a:r>
            <a:endParaRPr lang="pl-PL" dirty="0"/>
          </a:p>
        </p:txBody>
      </p:sp>
      <p:sp>
        <p:nvSpPr>
          <p:cNvPr id="3" name="Symbol zastępczy zawartości 2">
            <a:extLst>
              <a:ext uri="{FF2B5EF4-FFF2-40B4-BE49-F238E27FC236}">
                <a16:creationId xmlns:a16="http://schemas.microsoft.com/office/drawing/2014/main" id="{4F7F281B-822B-41F6-80A9-9F2A6F0F44AC}"/>
              </a:ext>
            </a:extLst>
          </p:cNvPr>
          <p:cNvSpPr>
            <a:spLocks noGrp="1"/>
          </p:cNvSpPr>
          <p:nvPr>
            <p:ph idx="1"/>
          </p:nvPr>
        </p:nvSpPr>
        <p:spPr>
          <a:xfrm>
            <a:off x="838200" y="1325461"/>
            <a:ext cx="10515600" cy="4951954"/>
          </a:xfrm>
        </p:spPr>
        <p:txBody>
          <a:bodyPr>
            <a:normAutofit/>
          </a:bodyPr>
          <a:lstStyle/>
          <a:p>
            <a:pPr marL="457200" lvl="0" indent="-457200" algn="just">
              <a:lnSpc>
                <a:spcPct val="100000"/>
              </a:lnSpc>
              <a:spcBef>
                <a:spcPts val="0"/>
              </a:spcBef>
              <a:defRPr/>
            </a:pPr>
            <a:r>
              <a:rPr lang="pl-PL" dirty="0"/>
              <a:t>Jednym z głównych założeń dobrego programowania projektowego jest zasada „</a:t>
            </a:r>
            <a:r>
              <a:rPr lang="pl-PL" b="1" dirty="0"/>
              <a:t>Open/</a:t>
            </a:r>
            <a:r>
              <a:rPr lang="pl-PL" b="1" dirty="0" err="1"/>
              <a:t>closed</a:t>
            </a:r>
            <a:r>
              <a:rPr lang="pl-PL" b="1" dirty="0"/>
              <a:t> </a:t>
            </a:r>
            <a:r>
              <a:rPr lang="pl-PL" b="1" dirty="0" err="1"/>
              <a:t>principle</a:t>
            </a:r>
            <a:r>
              <a:rPr lang="pl-PL" dirty="0"/>
              <a:t>” (zasada otwarte-zamknięte), która mówi, że klasy powinny być zamknięte na modyfikację, ale otwarte na rozszerzanie. Wzorzec strategii pozwala w prosty sposób na podtrzymywanie tego standardu w kodzie</a:t>
            </a:r>
            <a:r>
              <a:rPr lang="pl-PL" dirty="0" smtClean="0"/>
              <a:t>.</a:t>
            </a:r>
          </a:p>
          <a:p>
            <a:pPr marL="457200" lvl="0" indent="-457200" algn="just">
              <a:lnSpc>
                <a:spcPct val="100000"/>
              </a:lnSpc>
              <a:spcBef>
                <a:spcPts val="0"/>
              </a:spcBef>
              <a:defRPr/>
            </a:pPr>
            <a:endParaRPr lang="pl-PL" dirty="0"/>
          </a:p>
          <a:p>
            <a:pPr marL="457200" lvl="0" indent="-457200" algn="just">
              <a:lnSpc>
                <a:spcPct val="100000"/>
              </a:lnSpc>
              <a:spcBef>
                <a:spcPts val="0"/>
              </a:spcBef>
              <a:defRPr/>
            </a:pPr>
            <a:r>
              <a:rPr lang="pl-PL" dirty="0" smtClean="0"/>
              <a:t>	Spróbujmy poćwiczyć wzorzec strategii,</a:t>
            </a:r>
          </a:p>
          <a:p>
            <a:pPr marL="457200" lvl="0" indent="-457200" algn="just">
              <a:lnSpc>
                <a:spcPct val="100000"/>
              </a:lnSpc>
              <a:spcBef>
                <a:spcPts val="0"/>
              </a:spcBef>
              <a:defRPr/>
            </a:pPr>
            <a:r>
              <a:rPr lang="pl-PL" dirty="0"/>
              <a:t>	</a:t>
            </a:r>
            <a:r>
              <a:rPr lang="pl-PL" dirty="0" smtClean="0"/>
              <a:t>na przykładzie gry w staw!</a:t>
            </a:r>
            <a:endParaRPr lang="pl-PL" dirty="0"/>
          </a:p>
        </p:txBody>
      </p:sp>
      <p:sp>
        <p:nvSpPr>
          <p:cNvPr id="10"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pic>
        <p:nvPicPr>
          <p:cNvPr id="1026" name="Picture 2" descr="Znalezione obrazy dla zapytania kacz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2922" y="3812713"/>
            <a:ext cx="3172815" cy="1784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5367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Co nam daje strategia?</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r>
              <a:rPr lang="pl-PL" dirty="0"/>
              <a:t>Strategia bardzo dobrze rozwiązuje problem zmniejszania powiązań. Wzorzec ten pozwala to osiągnąć poprzez zdefiniowanie interfejsów i używanie ich w klasach bazowych (nazwijmy takie klasy </a:t>
            </a:r>
            <a:r>
              <a:rPr lang="pl-PL" b="1" dirty="0"/>
              <a:t>klientami</a:t>
            </a:r>
            <a:r>
              <a:rPr lang="pl-PL" dirty="0"/>
              <a:t>). Następnie szczegóły implementacyjne ukrywane są w klasach pochodnych implementujących zdefiniowany interfejs. Dzięki temu </a:t>
            </a:r>
            <a:r>
              <a:rPr lang="pl-PL" dirty="0" smtClean="0"/>
              <a:t>klienci </a:t>
            </a:r>
            <a:r>
              <a:rPr lang="pl-PL" dirty="0"/>
              <a:t>mogą swobodnie powiązać się z </a:t>
            </a:r>
            <a:r>
              <a:rPr lang="pl-PL" dirty="0" smtClean="0"/>
              <a:t>abstrakcją.</a:t>
            </a:r>
          </a:p>
          <a:p>
            <a:endParaRPr lang="pl-PL" dirty="0"/>
          </a:p>
          <a:p>
            <a:r>
              <a:rPr lang="pl-PL" dirty="0"/>
              <a:t>Inaczej mówiąc, rozwiązujemy ten problem poprzez </a:t>
            </a:r>
            <a:r>
              <a:rPr lang="pl-PL" b="1" dirty="0"/>
              <a:t>programowanie do interfejsu zamiast do </a:t>
            </a:r>
            <a:r>
              <a:rPr lang="pl-PL" b="1" dirty="0" smtClean="0"/>
              <a:t>implementacji</a:t>
            </a:r>
            <a:r>
              <a:rPr lang="pl-PL" dirty="0"/>
              <a:t>.</a:t>
            </a:r>
            <a:r>
              <a:rPr lang="pl-PL" dirty="0" smtClean="0"/>
              <a:t> </a:t>
            </a:r>
            <a:r>
              <a:rPr lang="pl-PL" dirty="0"/>
              <a:t>Ponieważ klienci przywiązani są do abstrakcji (</a:t>
            </a:r>
            <a:r>
              <a:rPr lang="pl-PL" dirty="0" err="1"/>
              <a:t>abstract</a:t>
            </a:r>
            <a:r>
              <a:rPr lang="pl-PL" dirty="0"/>
              <a:t> </a:t>
            </a:r>
            <a:r>
              <a:rPr lang="pl-PL" dirty="0" err="1"/>
              <a:t>coupling</a:t>
            </a:r>
            <a:r>
              <a:rPr lang="pl-PL" dirty="0"/>
              <a:t>), a nie konkretnej implementacji, pozostają swobodnie otwarci na rozszerzanie (poprzez dodanie nowej klasy implementującej zdefiniowany interfejs).</a:t>
            </a:r>
            <a:endParaRPr lang="pl-PL" dirty="0"/>
          </a:p>
        </p:txBody>
      </p:sp>
      <p:sp>
        <p:nvSpPr>
          <p:cNvPr id="4" name="Symbol zastępczy stopki 3"/>
          <p:cNvSpPr>
            <a:spLocks noGrp="1"/>
          </p:cNvSpPr>
          <p:nvPr>
            <p:ph type="ftr" sz="quarter" idx="11"/>
          </p:nvPr>
        </p:nvSpPr>
        <p:spPr/>
        <p:txBody>
          <a:bodyPr/>
          <a:lstStyle/>
          <a:p>
            <a:r>
              <a:rPr lang="pl-PL" smtClean="0"/>
              <a:t>Autor: Prawa do korzystania z materiałów posiada Software Development Academy</a:t>
            </a:r>
            <a:endParaRPr lang="pl-PL"/>
          </a:p>
        </p:txBody>
      </p:sp>
    </p:spTree>
    <p:extLst>
      <p:ext uri="{BB962C8B-B14F-4D97-AF65-F5344CB8AC3E}">
        <p14:creationId xmlns:p14="http://schemas.microsoft.com/office/powerpoint/2010/main" val="19398556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Cel strategii</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pPr fontAlgn="base"/>
            <a:r>
              <a:rPr lang="pl-PL" dirty="0"/>
              <a:t>Zdefiniowanie rodziny algorytmów, hermetyzacji każdego z nich, i uczynienie ich zamiennych. Strategia pozwala na zmianę algorytmu niezależnie od klientów, którzy go używają.</a:t>
            </a:r>
          </a:p>
          <a:p>
            <a:pPr fontAlgn="base"/>
            <a:r>
              <a:rPr lang="pl-PL" dirty="0"/>
              <a:t>Uchwycenie abstrakcji w interfejsie, zakopanie szczegółów implementacji w klasach pochodnych.</a:t>
            </a:r>
          </a:p>
          <a:p>
            <a:endParaRPr lang="pl-PL" dirty="0"/>
          </a:p>
        </p:txBody>
      </p:sp>
      <p:sp>
        <p:nvSpPr>
          <p:cNvPr id="4" name="Symbol zastępczy stopki 3"/>
          <p:cNvSpPr>
            <a:spLocks noGrp="1"/>
          </p:cNvSpPr>
          <p:nvPr>
            <p:ph type="ftr" sz="quarter" idx="11"/>
          </p:nvPr>
        </p:nvSpPr>
        <p:spPr/>
        <p:txBody>
          <a:bodyPr/>
          <a:lstStyle/>
          <a:p>
            <a:r>
              <a:rPr lang="pl-PL" smtClean="0"/>
              <a:t>Autor: Prawa do korzystania z materiałów posiada Software Development Academy</a:t>
            </a:r>
            <a:endParaRPr lang="pl-PL"/>
          </a:p>
        </p:txBody>
      </p:sp>
    </p:spTree>
    <p:extLst>
      <p:ext uri="{BB962C8B-B14F-4D97-AF65-F5344CB8AC3E}">
        <p14:creationId xmlns:p14="http://schemas.microsoft.com/office/powerpoint/2010/main" val="1177988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Strategia diagram UML</a:t>
            </a:r>
            <a:endParaRPr lang="pl-PL" dirty="0"/>
          </a:p>
        </p:txBody>
      </p:sp>
      <p:sp>
        <p:nvSpPr>
          <p:cNvPr id="4" name="Symbol zastępczy stopki 3"/>
          <p:cNvSpPr>
            <a:spLocks noGrp="1"/>
          </p:cNvSpPr>
          <p:nvPr>
            <p:ph type="ftr" sz="quarter" idx="11"/>
          </p:nvPr>
        </p:nvSpPr>
        <p:spPr/>
        <p:txBody>
          <a:bodyPr/>
          <a:lstStyle/>
          <a:p>
            <a:r>
              <a:rPr lang="pl-PL" smtClean="0"/>
              <a:t>Autor: Prawa do korzystania z materiałów posiada Software Development Academy</a:t>
            </a:r>
            <a:endParaRPr lang="pl-PL"/>
          </a:p>
        </p:txBody>
      </p:sp>
      <p:pic>
        <p:nvPicPr>
          <p:cNvPr id="1026" name="Picture 2" descr="http://itcraftsman.pl/wp-content/uploads/2016/12/strategy-patter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7734" y="963039"/>
            <a:ext cx="8776531" cy="5330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87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8EE940-3289-4836-BE5E-E53CA4620554}"/>
              </a:ext>
            </a:extLst>
          </p:cNvPr>
          <p:cNvSpPr>
            <a:spLocks noGrp="1"/>
          </p:cNvSpPr>
          <p:nvPr>
            <p:ph type="title"/>
          </p:nvPr>
        </p:nvSpPr>
        <p:spPr/>
        <p:txBody>
          <a:bodyPr/>
          <a:lstStyle/>
          <a:p>
            <a:r>
              <a:rPr lang="pl-PL" dirty="0" smtClean="0"/>
              <a:t>Reguła kompozycji</a:t>
            </a:r>
            <a:endParaRPr lang="pl-PL" dirty="0"/>
          </a:p>
        </p:txBody>
      </p:sp>
      <p:sp>
        <p:nvSpPr>
          <p:cNvPr id="3" name="Symbol zastępczy zawartości 2">
            <a:extLst>
              <a:ext uri="{FF2B5EF4-FFF2-40B4-BE49-F238E27FC236}">
                <a16:creationId xmlns:a16="http://schemas.microsoft.com/office/drawing/2014/main" id="{3D380E38-462D-45C5-875A-256B2BC84FB2}"/>
              </a:ext>
            </a:extLst>
          </p:cNvPr>
          <p:cNvSpPr>
            <a:spLocks noGrp="1"/>
          </p:cNvSpPr>
          <p:nvPr>
            <p:ph idx="1"/>
          </p:nvPr>
        </p:nvSpPr>
        <p:spPr>
          <a:xfrm>
            <a:off x="838200" y="1191237"/>
            <a:ext cx="6560890" cy="5086177"/>
          </a:xfrm>
        </p:spPr>
        <p:txBody>
          <a:bodyPr>
            <a:normAutofit/>
          </a:bodyPr>
          <a:lstStyle/>
          <a:p>
            <a:pPr marL="457200" indent="-457200" algn="just">
              <a:lnSpc>
                <a:spcPct val="100000"/>
              </a:lnSpc>
              <a:spcBef>
                <a:spcPts val="0"/>
              </a:spcBef>
            </a:pPr>
            <a:r>
              <a:rPr lang="pl-PL" dirty="0"/>
              <a:t>Weź to co się zmienia i dokonaj odpowiedniej hermetyzacji (oddzielenia), tak aby nie miała wpływu na pozostałą część kodu.</a:t>
            </a:r>
          </a:p>
          <a:p>
            <a:pPr marL="457200" indent="-457200" algn="just">
              <a:lnSpc>
                <a:spcPct val="100000"/>
              </a:lnSpc>
              <a:spcBef>
                <a:spcPts val="0"/>
              </a:spcBef>
            </a:pPr>
            <a:r>
              <a:rPr lang="pl-PL" dirty="0"/>
              <a:t>Rezultat? Mniej niezamierzonych efektów ubocznych będących konsekwencją wprowadzania nowych zmian w kodzie aplikacji oraz większa elastyczność całego systemu.</a:t>
            </a:r>
          </a:p>
          <a:p>
            <a:endParaRPr lang="pl-PL" dirty="0"/>
          </a:p>
        </p:txBody>
      </p:sp>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
        <p:nvSpPr>
          <p:cNvPr id="11" name="Prostokąt 10"/>
          <p:cNvSpPr/>
          <p:nvPr/>
        </p:nvSpPr>
        <p:spPr>
          <a:xfrm>
            <a:off x="7550092" y="2374083"/>
            <a:ext cx="4347929" cy="12247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l-PL" dirty="0" smtClean="0">
                <a:solidFill>
                  <a:srgbClr val="775973"/>
                </a:solidFill>
              </a:rPr>
              <a:t>Reguła projektowania: </a:t>
            </a:r>
            <a:r>
              <a:rPr lang="pl-PL" dirty="0" smtClean="0"/>
              <a:t/>
            </a:r>
            <a:br>
              <a:rPr lang="pl-PL" dirty="0" smtClean="0"/>
            </a:br>
            <a:r>
              <a:rPr lang="pl-PL" dirty="0" smtClean="0"/>
              <a:t>Zidentyfikuj fragmenty aplikacji, które się zmieniają i oddziel je od tych które pozostają stałe.</a:t>
            </a:r>
            <a:endParaRPr lang="pl-PL" dirty="0"/>
          </a:p>
        </p:txBody>
      </p:sp>
      <p:sp>
        <p:nvSpPr>
          <p:cNvPr id="12" name="Symbol zastępczy zawartości 2"/>
          <p:cNvSpPr txBox="1">
            <a:spLocks/>
          </p:cNvSpPr>
          <p:nvPr/>
        </p:nvSpPr>
        <p:spPr>
          <a:xfrm>
            <a:off x="448486" y="5499402"/>
            <a:ext cx="11187702" cy="100621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rgbClr val="51515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1515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1515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gn="just">
              <a:lnSpc>
                <a:spcPct val="100000"/>
              </a:lnSpc>
              <a:spcBef>
                <a:spcPts val="0"/>
              </a:spcBef>
              <a:buFont typeface="Arial" charset="0"/>
              <a:buNone/>
            </a:pPr>
            <a:r>
              <a:rPr lang="pl-PL" b="1" dirty="0" smtClean="0"/>
              <a:t>Zastanówmy się jakie części aplikacji się zmieniają dla poszczególnych kaczek?</a:t>
            </a:r>
          </a:p>
        </p:txBody>
      </p:sp>
    </p:spTree>
    <p:extLst>
      <p:ext uri="{BB962C8B-B14F-4D97-AF65-F5344CB8AC3E}">
        <p14:creationId xmlns:p14="http://schemas.microsoft.com/office/powerpoint/2010/main" val="20117525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A9F86F-1F31-4121-B16D-2D49E22DA52A}"/>
              </a:ext>
            </a:extLst>
          </p:cNvPr>
          <p:cNvSpPr>
            <a:spLocks noGrp="1"/>
          </p:cNvSpPr>
          <p:nvPr>
            <p:ph type="title"/>
          </p:nvPr>
        </p:nvSpPr>
        <p:spPr/>
        <p:txBody>
          <a:bodyPr/>
          <a:lstStyle/>
          <a:p>
            <a:r>
              <a:rPr lang="pl-PL" dirty="0" smtClean="0"/>
              <a:t>Diagram</a:t>
            </a:r>
            <a:endParaRPr lang="pl-PL" dirty="0"/>
          </a:p>
        </p:txBody>
      </p:sp>
      <p:sp>
        <p:nvSpPr>
          <p:cNvPr id="3" name="Symbol zastępczy zawartości 2">
            <a:extLst>
              <a:ext uri="{FF2B5EF4-FFF2-40B4-BE49-F238E27FC236}">
                <a16:creationId xmlns:a16="http://schemas.microsoft.com/office/drawing/2014/main" id="{F1EA67FD-DCDB-4613-BD36-C744F0E5A3C6}"/>
              </a:ext>
            </a:extLst>
          </p:cNvPr>
          <p:cNvSpPr>
            <a:spLocks noGrp="1"/>
          </p:cNvSpPr>
          <p:nvPr>
            <p:ph idx="1"/>
          </p:nvPr>
        </p:nvSpPr>
        <p:spPr/>
        <p:txBody>
          <a:bodyPr/>
          <a:lstStyle/>
          <a:p>
            <a:endParaRPr lang="pl-PL"/>
          </a:p>
        </p:txBody>
      </p:sp>
      <p:sp>
        <p:nvSpPr>
          <p:cNvPr id="4" name="Symbol zastępczy obrazu 3">
            <a:extLst>
              <a:ext uri="{FF2B5EF4-FFF2-40B4-BE49-F238E27FC236}">
                <a16:creationId xmlns:a16="http://schemas.microsoft.com/office/drawing/2014/main" id="{1133A7EA-DCE3-4535-8EBE-F8153691B991}"/>
              </a:ext>
            </a:extLst>
          </p:cNvPr>
          <p:cNvSpPr>
            <a:spLocks noGrp="1"/>
          </p:cNvSpPr>
          <p:nvPr>
            <p:ph type="pic" sz="quarter" idx="13"/>
          </p:nvPr>
        </p:nvSpPr>
        <p:spPr/>
      </p:sp>
      <p:sp>
        <p:nvSpPr>
          <p:cNvPr id="5" name="Symbol zastępczy tekstu 4">
            <a:extLst>
              <a:ext uri="{FF2B5EF4-FFF2-40B4-BE49-F238E27FC236}">
                <a16:creationId xmlns:a16="http://schemas.microsoft.com/office/drawing/2014/main" id="{D3B061D2-9F77-4CF8-89A3-90BBEBB95741}"/>
              </a:ext>
            </a:extLst>
          </p:cNvPr>
          <p:cNvSpPr>
            <a:spLocks noGrp="1"/>
          </p:cNvSpPr>
          <p:nvPr>
            <p:ph type="body" sz="quarter" idx="14"/>
          </p:nvPr>
        </p:nvSpPr>
        <p:spPr/>
        <p:txBody>
          <a:bodyPr/>
          <a:lstStyle/>
          <a:p>
            <a:endParaRPr lang="pl-PL"/>
          </a:p>
        </p:txBody>
      </p:sp>
      <p:sp>
        <p:nvSpPr>
          <p:cNvPr id="6" name="Symbol zastępczy tekstu 5">
            <a:extLst>
              <a:ext uri="{FF2B5EF4-FFF2-40B4-BE49-F238E27FC236}">
                <a16:creationId xmlns:a16="http://schemas.microsoft.com/office/drawing/2014/main" id="{D3C925F0-0F5D-47C4-AFE0-9A29FF5FE8D3}"/>
              </a:ext>
            </a:extLst>
          </p:cNvPr>
          <p:cNvSpPr>
            <a:spLocks noGrp="1"/>
          </p:cNvSpPr>
          <p:nvPr>
            <p:ph type="body" sz="quarter" idx="15"/>
          </p:nvPr>
        </p:nvSpPr>
        <p:spPr/>
        <p:txBody>
          <a:bodyPr/>
          <a:lstStyle/>
          <a:p>
            <a:endParaRPr lang="pl-PL"/>
          </a:p>
        </p:txBody>
      </p:sp>
      <p:sp>
        <p:nvSpPr>
          <p:cNvPr id="7"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pic>
        <p:nvPicPr>
          <p:cNvPr id="8" name="Obraz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963039"/>
            <a:ext cx="10058400" cy="6147378"/>
          </a:xfrm>
          <a:prstGeom prst="rect">
            <a:avLst/>
          </a:prstGeom>
        </p:spPr>
      </p:pic>
    </p:spTree>
    <p:extLst>
      <p:ext uri="{BB962C8B-B14F-4D97-AF65-F5344CB8AC3E}">
        <p14:creationId xmlns:p14="http://schemas.microsoft.com/office/powerpoint/2010/main" val="16119570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endParaRPr lang="pl-PL" dirty="0"/>
          </a:p>
        </p:txBody>
      </p:sp>
      <p:sp>
        <p:nvSpPr>
          <p:cNvPr id="3" name="Symbol zastępczy zawartości 2"/>
          <p:cNvSpPr>
            <a:spLocks noGrp="1"/>
          </p:cNvSpPr>
          <p:nvPr>
            <p:ph idx="1"/>
          </p:nvPr>
        </p:nvSpPr>
        <p:spPr>
          <a:xfrm>
            <a:off x="838200" y="2013358"/>
            <a:ext cx="10515600" cy="4264057"/>
          </a:xfrm>
        </p:spPr>
        <p:txBody>
          <a:bodyPr/>
          <a:lstStyle/>
          <a:p>
            <a:r>
              <a:rPr lang="pl-PL" dirty="0" smtClean="0"/>
              <a:t>Zapraszam do aktywnego uczestnictwa w zajęciach.</a:t>
            </a:r>
          </a:p>
          <a:p>
            <a:r>
              <a:rPr lang="pl-PL" dirty="0" smtClean="0"/>
              <a:t>Jeśli nie wiesz, nie wahaj się PYTAJ!</a:t>
            </a:r>
          </a:p>
          <a:p>
            <a:endParaRPr lang="pl-PL" dirty="0"/>
          </a:p>
          <a:p>
            <a:r>
              <a:rPr lang="pl-PL" dirty="0" smtClean="0"/>
              <a:t>Te zajęcia są dla Ciebie i chciałbym żebyś wyniósł z nich jak najwięcej</a:t>
            </a:r>
          </a:p>
          <a:p>
            <a:r>
              <a:rPr lang="pl-PL" dirty="0" smtClean="0"/>
              <a:t>Do dzieła! </a:t>
            </a:r>
            <a:r>
              <a:rPr lang="pl-PL" dirty="0" smtClean="0">
                <a:sym typeface="Wingdings" panose="05000000000000000000" pitchFamily="2" charset="2"/>
              </a:rPr>
              <a:t></a:t>
            </a:r>
            <a:endParaRPr lang="pl-PL" dirty="0"/>
          </a:p>
        </p:txBody>
      </p:sp>
      <p:sp>
        <p:nvSpPr>
          <p:cNvPr id="4" name="Symbol zastępczy stopki 3"/>
          <p:cNvSpPr>
            <a:spLocks noGrp="1"/>
          </p:cNvSpPr>
          <p:nvPr>
            <p:ph type="ftr" sz="quarter" idx="11"/>
          </p:nvPr>
        </p:nvSpPr>
        <p:spPr/>
        <p:txBody>
          <a:bodyPr/>
          <a:lstStyle/>
          <a:p>
            <a:r>
              <a:rPr lang="pl-PL" smtClean="0"/>
              <a:t>Autor: Prawa do korzystania z materiałów posiada Software Development Academy</a:t>
            </a:r>
            <a:endParaRPr lang="pl-PL"/>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Tree>
    <p:extLst>
      <p:ext uri="{BB962C8B-B14F-4D97-AF65-F5344CB8AC3E}">
        <p14:creationId xmlns:p14="http://schemas.microsoft.com/office/powerpoint/2010/main" val="244584064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314E33-4CE1-4681-AFD9-318B33CBF162}"/>
              </a:ext>
            </a:extLst>
          </p:cNvPr>
          <p:cNvSpPr>
            <a:spLocks noGrp="1"/>
          </p:cNvSpPr>
          <p:nvPr>
            <p:ph type="title"/>
          </p:nvPr>
        </p:nvSpPr>
        <p:spPr/>
        <p:txBody>
          <a:bodyPr/>
          <a:lstStyle/>
          <a:p>
            <a:r>
              <a:rPr lang="pl-PL" dirty="0" smtClean="0"/>
              <a:t>Podsumowanie</a:t>
            </a:r>
            <a:endParaRPr lang="pl-PL" dirty="0"/>
          </a:p>
        </p:txBody>
      </p:sp>
      <p:sp>
        <p:nvSpPr>
          <p:cNvPr id="3" name="Symbol zastępczy zawartości 2">
            <a:extLst>
              <a:ext uri="{FF2B5EF4-FFF2-40B4-BE49-F238E27FC236}">
                <a16:creationId xmlns:a16="http://schemas.microsoft.com/office/drawing/2014/main" id="{4F7F281B-822B-41F6-80A9-9F2A6F0F44AC}"/>
              </a:ext>
            </a:extLst>
          </p:cNvPr>
          <p:cNvSpPr>
            <a:spLocks noGrp="1"/>
          </p:cNvSpPr>
          <p:nvPr>
            <p:ph idx="1"/>
          </p:nvPr>
        </p:nvSpPr>
        <p:spPr>
          <a:xfrm>
            <a:off x="745921" y="1459536"/>
            <a:ext cx="10512105" cy="3758416"/>
          </a:xfrm>
        </p:spPr>
        <p:txBody>
          <a:bodyPr>
            <a:normAutofit lnSpcReduction="10000"/>
          </a:bodyPr>
          <a:lstStyle/>
          <a:p>
            <a:pPr algn="just"/>
            <a:r>
              <a:rPr lang="pl-PL" dirty="0" smtClean="0"/>
              <a:t>Relacja MA jest bardzo ciekawa: każda kaczka ma interfejsy </a:t>
            </a:r>
            <a:r>
              <a:rPr lang="pl-PL" dirty="0" err="1" smtClean="0"/>
              <a:t>LatanieInterfejs</a:t>
            </a:r>
            <a:r>
              <a:rPr lang="pl-PL" dirty="0"/>
              <a:t> </a:t>
            </a:r>
            <a:r>
              <a:rPr lang="pl-PL" dirty="0" smtClean="0"/>
              <a:t>oraz </a:t>
            </a:r>
            <a:r>
              <a:rPr lang="pl-PL" dirty="0" err="1" smtClean="0"/>
              <a:t>KwakanieInterfejs</a:t>
            </a:r>
            <a:r>
              <a:rPr lang="pl-PL" dirty="0" smtClean="0"/>
              <a:t>, do których deleguje zachowania „latanie” i „kwakanie”.</a:t>
            </a:r>
          </a:p>
          <a:p>
            <a:pPr algn="just"/>
            <a:r>
              <a:rPr lang="pl-PL" dirty="0" smtClean="0"/>
              <a:t>Kiedy w ten sposób łączysz dwie klasy, używasz kompozycji. Zamiast dziedziczyć swoje zachowania, kaczki otrzymują je w ten sposób, że są </a:t>
            </a:r>
            <a:r>
              <a:rPr lang="pl-PL" b="1" dirty="0" smtClean="0"/>
              <a:t>komponowane</a:t>
            </a:r>
            <a:r>
              <a:rPr lang="pl-PL" dirty="0" smtClean="0"/>
              <a:t> z określonych obiektów implementujących poszczególne zachowania. </a:t>
            </a:r>
          </a:p>
          <a:p>
            <a:pPr algn="just"/>
            <a:r>
              <a:rPr lang="pl-PL" dirty="0" smtClean="0"/>
              <a:t>Jest to bardzo ważna technika, która znajduje swoje odzwierciedlenie </a:t>
            </a:r>
            <a:br>
              <a:rPr lang="pl-PL" dirty="0" smtClean="0"/>
            </a:br>
            <a:r>
              <a:rPr lang="pl-PL" dirty="0" smtClean="0"/>
              <a:t>w naszej trzeciej regule projektowania:</a:t>
            </a:r>
            <a:endParaRPr lang="pl-PL" dirty="0"/>
          </a:p>
        </p:txBody>
      </p:sp>
      <p:sp>
        <p:nvSpPr>
          <p:cNvPr id="10"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
        <p:nvSpPr>
          <p:cNvPr id="8" name="Prostokąt 7"/>
          <p:cNvSpPr/>
          <p:nvPr/>
        </p:nvSpPr>
        <p:spPr>
          <a:xfrm>
            <a:off x="3828008" y="4937982"/>
            <a:ext cx="4347929" cy="12247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l-PL" dirty="0" smtClean="0">
                <a:solidFill>
                  <a:srgbClr val="775973"/>
                </a:solidFill>
              </a:rPr>
              <a:t>Reguła projektowania: </a:t>
            </a:r>
            <a:r>
              <a:rPr lang="pl-PL" dirty="0" smtClean="0"/>
              <a:t/>
            </a:r>
            <a:br>
              <a:rPr lang="pl-PL" dirty="0" smtClean="0"/>
            </a:br>
            <a:r>
              <a:rPr lang="pl-PL" dirty="0" smtClean="0"/>
              <a:t>Przedkładaj kompozycję nad dziedziczenie</a:t>
            </a:r>
            <a:endParaRPr lang="pl-PL" dirty="0"/>
          </a:p>
        </p:txBody>
      </p:sp>
    </p:spTree>
    <p:extLst>
      <p:ext uri="{BB962C8B-B14F-4D97-AF65-F5344CB8AC3E}">
        <p14:creationId xmlns:p14="http://schemas.microsoft.com/office/powerpoint/2010/main" val="23975467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D3F8F1-D132-4B08-B947-0637DE88A895}"/>
              </a:ext>
            </a:extLst>
          </p:cNvPr>
          <p:cNvSpPr>
            <a:spLocks noGrp="1"/>
          </p:cNvSpPr>
          <p:nvPr>
            <p:ph type="title"/>
          </p:nvPr>
        </p:nvSpPr>
        <p:spPr/>
        <p:txBody>
          <a:bodyPr/>
          <a:lstStyle/>
          <a:p>
            <a:r>
              <a:rPr lang="pl-PL" dirty="0" smtClean="0"/>
              <a:t>Strategia - za nami pierwszy wzorzec!</a:t>
            </a:r>
            <a:endParaRPr lang="pl-PL" dirty="0"/>
          </a:p>
        </p:txBody>
      </p:sp>
      <p:sp>
        <p:nvSpPr>
          <p:cNvPr id="3" name="Symbol zastępczy zawartości 2">
            <a:extLst>
              <a:ext uri="{FF2B5EF4-FFF2-40B4-BE49-F238E27FC236}">
                <a16:creationId xmlns:a16="http://schemas.microsoft.com/office/drawing/2014/main" id="{7946A36C-97F6-465D-86B7-66783E148956}"/>
              </a:ext>
            </a:extLst>
          </p:cNvPr>
          <p:cNvSpPr>
            <a:spLocks noGrp="1"/>
          </p:cNvSpPr>
          <p:nvPr>
            <p:ph idx="1"/>
          </p:nvPr>
        </p:nvSpPr>
        <p:spPr>
          <a:xfrm>
            <a:off x="838200" y="1191238"/>
            <a:ext cx="10515600" cy="5086178"/>
          </a:xfrm>
        </p:spPr>
        <p:txBody>
          <a:bodyPr/>
          <a:lstStyle/>
          <a:p>
            <a:r>
              <a:rPr lang="pl-PL" b="1" dirty="0" smtClean="0"/>
              <a:t>Wzorzec Strategia </a:t>
            </a:r>
            <a:r>
              <a:rPr lang="pl-PL" dirty="0" smtClean="0"/>
              <a:t>definiuje rodzinę algorytmów, pakuje je jako osobne klasy i powoduje, że są one w pełni wymienne. Zastosowanie tego wzorca pozwala na to, aby zmiany w implementacji algorytmów przetwarzania były całkowicie niezależne od strony klienta, który z nich korzysta.</a:t>
            </a:r>
            <a:endParaRPr lang="pl-PL" dirty="0"/>
          </a:p>
        </p:txBody>
      </p:sp>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21695325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8EE940-3289-4836-BE5E-E53CA4620554}"/>
              </a:ext>
            </a:extLst>
          </p:cNvPr>
          <p:cNvSpPr>
            <a:spLocks noGrp="1"/>
          </p:cNvSpPr>
          <p:nvPr>
            <p:ph type="title"/>
          </p:nvPr>
        </p:nvSpPr>
        <p:spPr/>
        <p:txBody>
          <a:bodyPr/>
          <a:lstStyle/>
          <a:p>
            <a:r>
              <a:rPr lang="pl-PL" dirty="0" smtClean="0"/>
              <a:t>Strategia – zadanie praktyczne</a:t>
            </a:r>
            <a:endParaRPr lang="pl-PL" dirty="0"/>
          </a:p>
        </p:txBody>
      </p:sp>
      <p:sp>
        <p:nvSpPr>
          <p:cNvPr id="3" name="Symbol zastępczy zawartości 2">
            <a:extLst>
              <a:ext uri="{FF2B5EF4-FFF2-40B4-BE49-F238E27FC236}">
                <a16:creationId xmlns:a16="http://schemas.microsoft.com/office/drawing/2014/main" id="{3D380E38-462D-45C5-875A-256B2BC84FB2}"/>
              </a:ext>
            </a:extLst>
          </p:cNvPr>
          <p:cNvSpPr>
            <a:spLocks noGrp="1"/>
          </p:cNvSpPr>
          <p:nvPr>
            <p:ph idx="1"/>
          </p:nvPr>
        </p:nvSpPr>
        <p:spPr>
          <a:xfrm>
            <a:off x="838200" y="1065402"/>
            <a:ext cx="10515600" cy="5212013"/>
          </a:xfrm>
        </p:spPr>
        <p:txBody>
          <a:bodyPr>
            <a:normAutofit/>
          </a:bodyPr>
          <a:lstStyle/>
          <a:p>
            <a:pPr marL="514350" lvl="0" indent="-514350" algn="just">
              <a:lnSpc>
                <a:spcPct val="100000"/>
              </a:lnSpc>
              <a:spcBef>
                <a:spcPts val="0"/>
              </a:spcBef>
              <a:buFont typeface="Arial" charset="0"/>
              <a:buAutoNum type="arabicPeriod"/>
            </a:pPr>
            <a:r>
              <a:rPr lang="pl-PL" dirty="0" smtClean="0"/>
              <a:t>Przypuśćmy</a:t>
            </a:r>
            <a:r>
              <a:rPr lang="pl-PL" dirty="0"/>
              <a:t>, że tworzymy sklep internetowy oferujący swoje usługi w kilku państwach. Jak wiadomo prawo podatkowe znacząco różni się w poszczególnych krajach. Powstaje problem naliczenia odpowiedniego podatku dla klientów pochodzących z odmiennych państw. Dla podanej kwoty netto Twój program powinien wyliczyć odpowiednie podatki dla Niemiec (30% * netto), Polski (23% * netto), USA (15%* netto) i Czech (10% * netto)</a:t>
            </a:r>
          </a:p>
          <a:p>
            <a:endParaRPr lang="pl-PL" dirty="0"/>
          </a:p>
        </p:txBody>
      </p:sp>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6452239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A9F86F-1F31-4121-B16D-2D49E22DA52A}"/>
              </a:ext>
            </a:extLst>
          </p:cNvPr>
          <p:cNvSpPr>
            <a:spLocks noGrp="1"/>
          </p:cNvSpPr>
          <p:nvPr>
            <p:ph type="title"/>
          </p:nvPr>
        </p:nvSpPr>
        <p:spPr/>
        <p:txBody>
          <a:bodyPr/>
          <a:lstStyle/>
          <a:p>
            <a:r>
              <a:rPr lang="pl-PL" dirty="0" smtClean="0"/>
              <a:t>Wzorzec Obserwator – zaczynamy!</a:t>
            </a:r>
            <a:endParaRPr lang="pl-PL" dirty="0"/>
          </a:p>
        </p:txBody>
      </p:sp>
      <p:sp>
        <p:nvSpPr>
          <p:cNvPr id="3" name="Symbol zastępczy zawartości 2">
            <a:extLst>
              <a:ext uri="{FF2B5EF4-FFF2-40B4-BE49-F238E27FC236}">
                <a16:creationId xmlns:a16="http://schemas.microsoft.com/office/drawing/2014/main" id="{F1EA67FD-DCDB-4613-BD36-C744F0E5A3C6}"/>
              </a:ext>
            </a:extLst>
          </p:cNvPr>
          <p:cNvSpPr>
            <a:spLocks noGrp="1"/>
          </p:cNvSpPr>
          <p:nvPr>
            <p:ph idx="1"/>
          </p:nvPr>
        </p:nvSpPr>
        <p:spPr>
          <a:xfrm>
            <a:off x="838200" y="1459537"/>
            <a:ext cx="5168317" cy="4817878"/>
          </a:xfrm>
        </p:spPr>
        <p:txBody>
          <a:bodyPr/>
          <a:lstStyle/>
          <a:p>
            <a:r>
              <a:rPr lang="pl-PL" dirty="0"/>
              <a:t>Twój zespół właśnie wygrał kontrakt na budowę Pogodynki 2.0 – </a:t>
            </a:r>
            <a:r>
              <a:rPr lang="pl-PL" dirty="0" smtClean="0"/>
              <a:t>super nowoczesnej stacji </a:t>
            </a:r>
            <a:r>
              <a:rPr lang="pl-PL" dirty="0"/>
              <a:t>sprawdzającej i podającej aktualną pogodę!</a:t>
            </a:r>
          </a:p>
          <a:p>
            <a:endParaRPr lang="pl-PL" dirty="0"/>
          </a:p>
        </p:txBody>
      </p:sp>
      <p:sp>
        <p:nvSpPr>
          <p:cNvPr id="7"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pic>
        <p:nvPicPr>
          <p:cNvPr id="8" name="Obraz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11450" y="1459537"/>
            <a:ext cx="5397137" cy="3170641"/>
          </a:xfrm>
          <a:prstGeom prst="rect">
            <a:avLst/>
          </a:prstGeom>
        </p:spPr>
      </p:pic>
    </p:spTree>
    <p:extLst>
      <p:ext uri="{BB962C8B-B14F-4D97-AF65-F5344CB8AC3E}">
        <p14:creationId xmlns:p14="http://schemas.microsoft.com/office/powerpoint/2010/main" val="13881760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3B314E33-4CE1-4681-AFD9-318B33CBF162}"/>
              </a:ext>
            </a:extLst>
          </p:cNvPr>
          <p:cNvSpPr>
            <a:spLocks noGrp="1"/>
          </p:cNvSpPr>
          <p:nvPr>
            <p:ph type="title"/>
          </p:nvPr>
        </p:nvSpPr>
        <p:spPr/>
        <p:txBody>
          <a:bodyPr/>
          <a:lstStyle/>
          <a:p>
            <a:r>
              <a:rPr lang="pl-PL" dirty="0"/>
              <a:t>Ogólne spojrzenie na aplikację sprawdzającą warunki</a:t>
            </a:r>
          </a:p>
        </p:txBody>
      </p:sp>
      <p:sp>
        <p:nvSpPr>
          <p:cNvPr id="3" name="Symbol zastępczy zawartości 2">
            <a:extLst>
              <a:ext uri="{FF2B5EF4-FFF2-40B4-BE49-F238E27FC236}">
                <a16:creationId xmlns:a16="http://schemas.microsoft.com/office/drawing/2014/main" id="{4F7F281B-822B-41F6-80A9-9F2A6F0F44AC}"/>
              </a:ext>
            </a:extLst>
          </p:cNvPr>
          <p:cNvSpPr>
            <a:spLocks noGrp="1"/>
          </p:cNvSpPr>
          <p:nvPr>
            <p:ph idx="1"/>
          </p:nvPr>
        </p:nvSpPr>
        <p:spPr/>
        <p:txBody>
          <a:bodyPr/>
          <a:lstStyle/>
          <a:p>
            <a:endParaRPr lang="pl-PL"/>
          </a:p>
        </p:txBody>
      </p:sp>
      <p:sp>
        <p:nvSpPr>
          <p:cNvPr id="5" name="Symbol zastępczy obrazu 4">
            <a:extLst>
              <a:ext uri="{FF2B5EF4-FFF2-40B4-BE49-F238E27FC236}">
                <a16:creationId xmlns:a16="http://schemas.microsoft.com/office/drawing/2014/main" id="{5853B149-1BF3-44C0-80FA-9A4831D2A953}"/>
              </a:ext>
            </a:extLst>
          </p:cNvPr>
          <p:cNvSpPr>
            <a:spLocks noGrp="1"/>
          </p:cNvSpPr>
          <p:nvPr>
            <p:ph type="pic" sz="quarter" idx="13"/>
          </p:nvPr>
        </p:nvSpPr>
        <p:spPr/>
      </p:sp>
      <p:sp>
        <p:nvSpPr>
          <p:cNvPr id="6" name="Symbol zastępczy tekstu 5">
            <a:extLst>
              <a:ext uri="{FF2B5EF4-FFF2-40B4-BE49-F238E27FC236}">
                <a16:creationId xmlns:a16="http://schemas.microsoft.com/office/drawing/2014/main" id="{7793FF89-651C-4B3F-817A-BA08B4255E1F}"/>
              </a:ext>
            </a:extLst>
          </p:cNvPr>
          <p:cNvSpPr>
            <a:spLocks noGrp="1"/>
          </p:cNvSpPr>
          <p:nvPr>
            <p:ph type="body" sz="quarter" idx="14"/>
          </p:nvPr>
        </p:nvSpPr>
        <p:spPr/>
        <p:txBody>
          <a:bodyPr/>
          <a:lstStyle/>
          <a:p>
            <a:endParaRPr lang="pl-PL"/>
          </a:p>
        </p:txBody>
      </p:sp>
      <p:sp>
        <p:nvSpPr>
          <p:cNvPr id="7" name="Symbol zastępczy tekstu 6">
            <a:extLst>
              <a:ext uri="{FF2B5EF4-FFF2-40B4-BE49-F238E27FC236}">
                <a16:creationId xmlns:a16="http://schemas.microsoft.com/office/drawing/2014/main" id="{CB7F01D6-6FB9-410D-9759-02AAD163C13A}"/>
              </a:ext>
            </a:extLst>
          </p:cNvPr>
          <p:cNvSpPr>
            <a:spLocks noGrp="1"/>
          </p:cNvSpPr>
          <p:nvPr>
            <p:ph type="body" sz="quarter" idx="15"/>
          </p:nvPr>
        </p:nvSpPr>
        <p:spPr/>
        <p:txBody>
          <a:bodyPr/>
          <a:lstStyle/>
          <a:p>
            <a:endParaRPr lang="pl-PL"/>
          </a:p>
        </p:txBody>
      </p:sp>
      <p:sp>
        <p:nvSpPr>
          <p:cNvPr id="10"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pic>
        <p:nvPicPr>
          <p:cNvPr id="8" name="Obraz 7"/>
          <p:cNvPicPr>
            <a:picLocks noChangeAspect="1"/>
          </p:cNvPicPr>
          <p:nvPr/>
        </p:nvPicPr>
        <p:blipFill>
          <a:blip r:embed="rId2"/>
          <a:stretch>
            <a:fillRect/>
          </a:stretch>
        </p:blipFill>
        <p:spPr>
          <a:xfrm>
            <a:off x="1265306" y="1041974"/>
            <a:ext cx="9131300" cy="5492341"/>
          </a:xfrm>
          <a:prstGeom prst="rect">
            <a:avLst/>
          </a:prstGeom>
        </p:spPr>
      </p:pic>
    </p:spTree>
    <p:extLst>
      <p:ext uri="{BB962C8B-B14F-4D97-AF65-F5344CB8AC3E}">
        <p14:creationId xmlns:p14="http://schemas.microsoft.com/office/powerpoint/2010/main" val="31182967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D3F8F1-D132-4B08-B947-0637DE88A895}"/>
              </a:ext>
            </a:extLst>
          </p:cNvPr>
          <p:cNvSpPr>
            <a:spLocks noGrp="1"/>
          </p:cNvSpPr>
          <p:nvPr>
            <p:ph type="title"/>
          </p:nvPr>
        </p:nvSpPr>
        <p:spPr/>
        <p:txBody>
          <a:bodyPr/>
          <a:lstStyle/>
          <a:p>
            <a:r>
              <a:rPr lang="pl-PL" dirty="0" err="1" smtClean="0"/>
              <a:t>DanePogodowe</a:t>
            </a:r>
            <a:r>
              <a:rPr lang="pl-PL" dirty="0" smtClean="0"/>
              <a:t> - założenia</a:t>
            </a:r>
            <a:endParaRPr lang="pl-PL" dirty="0"/>
          </a:p>
        </p:txBody>
      </p:sp>
      <p:sp>
        <p:nvSpPr>
          <p:cNvPr id="3" name="Symbol zastępczy zawartości 2">
            <a:extLst>
              <a:ext uri="{FF2B5EF4-FFF2-40B4-BE49-F238E27FC236}">
                <a16:creationId xmlns:a16="http://schemas.microsoft.com/office/drawing/2014/main" id="{7946A36C-97F6-465D-86B7-66783E148956}"/>
              </a:ext>
            </a:extLst>
          </p:cNvPr>
          <p:cNvSpPr>
            <a:spLocks noGrp="1"/>
          </p:cNvSpPr>
          <p:nvPr>
            <p:ph idx="1"/>
          </p:nvPr>
        </p:nvSpPr>
        <p:spPr>
          <a:xfrm>
            <a:off x="838200" y="1275127"/>
            <a:ext cx="10515600" cy="5002288"/>
          </a:xfrm>
        </p:spPr>
        <p:txBody>
          <a:bodyPr>
            <a:normAutofit/>
          </a:bodyPr>
          <a:lstStyle/>
          <a:p>
            <a:pPr lvl="0" algn="just">
              <a:lnSpc>
                <a:spcPct val="100000"/>
              </a:lnSpc>
              <a:spcBef>
                <a:spcPts val="0"/>
              </a:spcBef>
              <a:defRPr/>
            </a:pPr>
            <a:r>
              <a:rPr lang="pl-PL" dirty="0"/>
              <a:t>Obiekt </a:t>
            </a:r>
            <a:r>
              <a:rPr lang="pl-PL" dirty="0" err="1"/>
              <a:t>DanePogodowe</a:t>
            </a:r>
            <a:r>
              <a:rPr lang="pl-PL" dirty="0"/>
              <a:t> wie w jaki sposób należy się komunikować z fizyczną stację meteorologiczną tak, aby otrzymać aktualne odczyty danych. Po otrzymaniu danych obiekt aktualizuje wyświetlane informacje dla trzech trybów pracy:</a:t>
            </a:r>
          </a:p>
          <a:p>
            <a:pPr marL="457200" lvl="0" indent="-457200" algn="just">
              <a:lnSpc>
                <a:spcPct val="100000"/>
              </a:lnSpc>
              <a:spcBef>
                <a:spcPts val="0"/>
              </a:spcBef>
              <a:buFont typeface="Arial" panose="020B0604020202020204" pitchFamily="34" charset="0"/>
              <a:buChar char="•"/>
              <a:defRPr/>
            </a:pPr>
            <a:r>
              <a:rPr lang="pl-PL" dirty="0"/>
              <a:t>Warunki bieżące – informacje na temat temperatury otoczenia, wilgotności i ciśnienia</a:t>
            </a:r>
          </a:p>
          <a:p>
            <a:pPr marL="457200" lvl="0" indent="-457200" algn="just">
              <a:lnSpc>
                <a:spcPct val="100000"/>
              </a:lnSpc>
              <a:spcBef>
                <a:spcPts val="0"/>
              </a:spcBef>
              <a:buFont typeface="Arial" panose="020B0604020202020204" pitchFamily="34" charset="0"/>
              <a:buChar char="•"/>
              <a:defRPr/>
            </a:pPr>
            <a:r>
              <a:rPr lang="pl-PL" dirty="0"/>
              <a:t>Statystyka</a:t>
            </a:r>
          </a:p>
          <a:p>
            <a:pPr marL="457200" lvl="0" indent="-457200" algn="just">
              <a:lnSpc>
                <a:spcPct val="100000"/>
              </a:lnSpc>
              <a:spcBef>
                <a:spcPts val="0"/>
              </a:spcBef>
              <a:buFont typeface="Arial" panose="020B0604020202020204" pitchFamily="34" charset="0"/>
              <a:buChar char="•"/>
              <a:defRPr/>
            </a:pPr>
            <a:r>
              <a:rPr lang="pl-PL" dirty="0"/>
              <a:t>Prognoza</a:t>
            </a:r>
          </a:p>
          <a:p>
            <a:pPr lvl="0" algn="just">
              <a:lnSpc>
                <a:spcPct val="100000"/>
              </a:lnSpc>
              <a:spcBef>
                <a:spcPts val="0"/>
              </a:spcBef>
              <a:defRPr/>
            </a:pPr>
            <a:r>
              <a:rPr lang="pl-PL" dirty="0"/>
              <a:t>Naszym zadaniem jest napisać aplikację, która wykorzysta obiekt </a:t>
            </a:r>
            <a:r>
              <a:rPr lang="pl-PL" dirty="0" err="1"/>
              <a:t>DanePogodowe</a:t>
            </a:r>
            <a:r>
              <a:rPr lang="pl-PL" dirty="0"/>
              <a:t> do aktualizacji informacji wyświetlanych na trzech głównych trybach </a:t>
            </a:r>
            <a:r>
              <a:rPr lang="pl-PL" dirty="0" smtClean="0"/>
              <a:t>pracy.</a:t>
            </a:r>
            <a:endParaRPr lang="pl-PL" dirty="0"/>
          </a:p>
          <a:p>
            <a:endParaRPr lang="pl-PL" dirty="0"/>
          </a:p>
        </p:txBody>
      </p:sp>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150526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A9F86F-1F31-4121-B16D-2D49E22DA52A}"/>
              </a:ext>
            </a:extLst>
          </p:cNvPr>
          <p:cNvSpPr>
            <a:spLocks noGrp="1"/>
          </p:cNvSpPr>
          <p:nvPr>
            <p:ph type="title"/>
          </p:nvPr>
        </p:nvSpPr>
        <p:spPr/>
        <p:txBody>
          <a:bodyPr/>
          <a:lstStyle/>
          <a:p>
            <a:r>
              <a:rPr lang="pl-PL" dirty="0" smtClean="0"/>
              <a:t>Co już wiemy? – zbieramy wymagania biznesowe</a:t>
            </a:r>
            <a:endParaRPr lang="pl-PL" dirty="0"/>
          </a:p>
        </p:txBody>
      </p:sp>
      <p:sp>
        <p:nvSpPr>
          <p:cNvPr id="3" name="Symbol zastępczy zawartości 2">
            <a:extLst>
              <a:ext uri="{FF2B5EF4-FFF2-40B4-BE49-F238E27FC236}">
                <a16:creationId xmlns:a16="http://schemas.microsoft.com/office/drawing/2014/main" id="{F1EA67FD-DCDB-4613-BD36-C744F0E5A3C6}"/>
              </a:ext>
            </a:extLst>
          </p:cNvPr>
          <p:cNvSpPr>
            <a:spLocks noGrp="1"/>
          </p:cNvSpPr>
          <p:nvPr>
            <p:ph idx="1"/>
          </p:nvPr>
        </p:nvSpPr>
        <p:spPr>
          <a:xfrm>
            <a:off x="771088" y="1145952"/>
            <a:ext cx="10296962" cy="4935176"/>
          </a:xfrm>
        </p:spPr>
        <p:txBody>
          <a:bodyPr>
            <a:normAutofit lnSpcReduction="10000"/>
          </a:bodyPr>
          <a:lstStyle/>
          <a:p>
            <a:pPr marL="457200" lvl="0" indent="-457200" algn="just">
              <a:lnSpc>
                <a:spcPct val="100000"/>
              </a:lnSpc>
              <a:spcBef>
                <a:spcPts val="0"/>
              </a:spcBef>
              <a:buFont typeface="Arial" panose="020B0604020202020204" pitchFamily="34" charset="0"/>
              <a:buChar char="•"/>
              <a:defRPr/>
            </a:pPr>
            <a:r>
              <a:rPr lang="pl-PL" dirty="0"/>
              <a:t>Klasa dane pogodowe posiada odpowiednie metody, które umożliwiają pobranie wartości z czujników</a:t>
            </a:r>
          </a:p>
          <a:p>
            <a:pPr marL="457200" lvl="0" indent="-457200" algn="just">
              <a:lnSpc>
                <a:spcPct val="100000"/>
              </a:lnSpc>
              <a:spcBef>
                <a:spcPts val="0"/>
              </a:spcBef>
              <a:buFont typeface="Arial" panose="020B0604020202020204" pitchFamily="34" charset="0"/>
              <a:buChar char="•"/>
              <a:defRPr/>
            </a:pPr>
            <a:r>
              <a:rPr lang="pl-PL" dirty="0"/>
              <a:t>Metoda </a:t>
            </a:r>
            <a:r>
              <a:rPr lang="pl-PL" dirty="0" err="1"/>
              <a:t>odczytyZmiana</a:t>
            </a:r>
            <a:r>
              <a:rPr lang="pl-PL" dirty="0"/>
              <a:t>() jest wywoływana za każdym razem, gdy pojawiają się nowe dane – nie wiemy i nie </a:t>
            </a:r>
            <a:r>
              <a:rPr lang="pl-PL" dirty="0" smtClean="0"/>
              <a:t>musimy </a:t>
            </a:r>
            <a:r>
              <a:rPr lang="pl-PL" dirty="0"/>
              <a:t>wiedzieć jak to działa</a:t>
            </a:r>
          </a:p>
          <a:p>
            <a:pPr marL="457200" lvl="0" indent="-457200" algn="just">
              <a:lnSpc>
                <a:spcPct val="100000"/>
              </a:lnSpc>
              <a:spcBef>
                <a:spcPts val="0"/>
              </a:spcBef>
              <a:buFont typeface="Arial" panose="020B0604020202020204" pitchFamily="34" charset="0"/>
              <a:buChar char="•"/>
              <a:defRPr/>
            </a:pPr>
            <a:r>
              <a:rPr lang="pl-PL" dirty="0"/>
              <a:t>Musimy napisać obsługę trzech trybów wyświetlania – Warunki bieżące, Statystyka i Prognoza – ekrany powinny się aktualizować samoczynnie, gdy tylko obiekt </a:t>
            </a:r>
            <a:r>
              <a:rPr lang="pl-PL" dirty="0" err="1"/>
              <a:t>DanePogodowe</a:t>
            </a:r>
            <a:r>
              <a:rPr lang="pl-PL" dirty="0"/>
              <a:t> zyskuje odczyty nowych pomiarów</a:t>
            </a:r>
          </a:p>
          <a:p>
            <a:pPr marL="457200" lvl="0" indent="-457200" algn="just">
              <a:lnSpc>
                <a:spcPct val="100000"/>
              </a:lnSpc>
              <a:spcBef>
                <a:spcPts val="0"/>
              </a:spcBef>
              <a:buFont typeface="Arial" panose="020B0604020202020204" pitchFamily="34" charset="0"/>
              <a:buChar char="•"/>
              <a:defRPr/>
            </a:pPr>
            <a:r>
              <a:rPr lang="pl-PL" dirty="0"/>
              <a:t>Cały system musi być łatwy do rozbudowy – inni projektanci powinni mieć możliwość tworzenia trybów wyświetlania – obecnie znamy tylko trzy</a:t>
            </a:r>
          </a:p>
          <a:p>
            <a:endParaRPr lang="pl-PL" dirty="0"/>
          </a:p>
        </p:txBody>
      </p:sp>
      <p:sp>
        <p:nvSpPr>
          <p:cNvPr id="7"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289207033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8EE940-3289-4836-BE5E-E53CA4620554}"/>
              </a:ext>
            </a:extLst>
          </p:cNvPr>
          <p:cNvSpPr>
            <a:spLocks noGrp="1"/>
          </p:cNvSpPr>
          <p:nvPr>
            <p:ph type="title"/>
          </p:nvPr>
        </p:nvSpPr>
        <p:spPr/>
        <p:txBody>
          <a:bodyPr/>
          <a:lstStyle/>
          <a:p>
            <a:r>
              <a:rPr lang="pl-PL" dirty="0"/>
              <a:t>Poznajmy wzorzec obserwator - przykład</a:t>
            </a:r>
          </a:p>
        </p:txBody>
      </p:sp>
      <p:sp>
        <p:nvSpPr>
          <p:cNvPr id="3" name="Symbol zastępczy zawartości 2">
            <a:extLst>
              <a:ext uri="{FF2B5EF4-FFF2-40B4-BE49-F238E27FC236}">
                <a16:creationId xmlns:a16="http://schemas.microsoft.com/office/drawing/2014/main" id="{3D380E38-462D-45C5-875A-256B2BC84FB2}"/>
              </a:ext>
            </a:extLst>
          </p:cNvPr>
          <p:cNvSpPr>
            <a:spLocks noGrp="1"/>
          </p:cNvSpPr>
          <p:nvPr>
            <p:ph idx="1"/>
          </p:nvPr>
        </p:nvSpPr>
        <p:spPr>
          <a:xfrm>
            <a:off x="838200" y="1124126"/>
            <a:ext cx="10515600" cy="5153290"/>
          </a:xfrm>
        </p:spPr>
        <p:txBody>
          <a:bodyPr>
            <a:normAutofit/>
          </a:bodyPr>
          <a:lstStyle/>
          <a:p>
            <a:pPr lvl="0" algn="just">
              <a:lnSpc>
                <a:spcPct val="100000"/>
              </a:lnSpc>
              <a:spcBef>
                <a:spcPts val="0"/>
              </a:spcBef>
              <a:defRPr/>
            </a:pPr>
            <a:r>
              <a:rPr lang="pl-PL" dirty="0"/>
              <a:t>Spróbujmy wyobrazić sobie jak może działać wzorzec obserwator przy pomocy przykładu:</a:t>
            </a:r>
          </a:p>
          <a:p>
            <a:pPr marL="514350" lvl="0" indent="-514350" algn="just">
              <a:lnSpc>
                <a:spcPct val="100000"/>
              </a:lnSpc>
              <a:spcBef>
                <a:spcPts val="0"/>
              </a:spcBef>
              <a:buFont typeface="+mj-lt"/>
              <a:buAutoNum type="arabicPeriod"/>
              <a:defRPr/>
            </a:pPr>
            <a:r>
              <a:rPr lang="pl-PL" dirty="0"/>
              <a:t>Wydawca nowej gazety lub czasopisma rozpoczyna swoją działalność i na rynku pojawia się nowa gazeta</a:t>
            </a:r>
          </a:p>
          <a:p>
            <a:pPr marL="514350" lvl="0" indent="-514350" algn="just">
              <a:lnSpc>
                <a:spcPct val="100000"/>
              </a:lnSpc>
              <a:spcBef>
                <a:spcPts val="0"/>
              </a:spcBef>
              <a:buFont typeface="+mj-lt"/>
              <a:buAutoNum type="arabicPeriod"/>
              <a:defRPr/>
            </a:pPr>
            <a:r>
              <a:rPr lang="pl-PL" dirty="0"/>
              <a:t>Zamawiasz prenumeratę i za każdym razem, gdy pojawi się nowe wydanie zostanie Ci dostarczone. Działa to tak długo aż jesteś prenumeratorem</a:t>
            </a:r>
          </a:p>
          <a:p>
            <a:pPr marL="514350" lvl="0" indent="-514350" algn="just">
              <a:lnSpc>
                <a:spcPct val="100000"/>
              </a:lnSpc>
              <a:spcBef>
                <a:spcPts val="0"/>
              </a:spcBef>
              <a:buFont typeface="+mj-lt"/>
              <a:buAutoNum type="arabicPeriod"/>
              <a:defRPr/>
            </a:pPr>
            <a:r>
              <a:rPr lang="pl-PL" dirty="0"/>
              <a:t>Jeżeli nie chcesz otrzymywać gazety wypowiadasz prenumeratę i nowe wydania przestają do Ciebie docierać </a:t>
            </a:r>
          </a:p>
          <a:p>
            <a:pPr marL="514350" lvl="0" indent="-514350" algn="just">
              <a:lnSpc>
                <a:spcPct val="100000"/>
              </a:lnSpc>
              <a:spcBef>
                <a:spcPts val="0"/>
              </a:spcBef>
              <a:buFont typeface="+mj-lt"/>
              <a:buAutoNum type="arabicPeriod"/>
              <a:defRPr/>
            </a:pPr>
            <a:r>
              <a:rPr lang="pl-PL" dirty="0"/>
              <a:t>Jak długo istnieje dany wydawca lub gazeta, tak różni ludzie będą wypowiadać prenumeratę lub rozpoczynać nowe</a:t>
            </a:r>
          </a:p>
          <a:p>
            <a:endParaRPr lang="pl-PL" dirty="0"/>
          </a:p>
        </p:txBody>
      </p:sp>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159202931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D3F8F1-D132-4B08-B947-0637DE88A895}"/>
              </a:ext>
            </a:extLst>
          </p:cNvPr>
          <p:cNvSpPr>
            <a:spLocks noGrp="1"/>
          </p:cNvSpPr>
          <p:nvPr>
            <p:ph type="title"/>
          </p:nvPr>
        </p:nvSpPr>
        <p:spPr/>
        <p:txBody>
          <a:bodyPr/>
          <a:lstStyle/>
          <a:p>
            <a:r>
              <a:rPr lang="pl-PL" dirty="0"/>
              <a:t>Wzorzec obserwator – diagram klas</a:t>
            </a:r>
          </a:p>
        </p:txBody>
      </p:sp>
      <p:sp>
        <p:nvSpPr>
          <p:cNvPr id="3" name="Symbol zastępczy zawartości 2">
            <a:extLst>
              <a:ext uri="{FF2B5EF4-FFF2-40B4-BE49-F238E27FC236}">
                <a16:creationId xmlns:a16="http://schemas.microsoft.com/office/drawing/2014/main" id="{7946A36C-97F6-465D-86B7-66783E148956}"/>
              </a:ext>
            </a:extLst>
          </p:cNvPr>
          <p:cNvSpPr>
            <a:spLocks noGrp="1"/>
          </p:cNvSpPr>
          <p:nvPr>
            <p:ph idx="1"/>
          </p:nvPr>
        </p:nvSpPr>
        <p:spPr/>
        <p:txBody>
          <a:bodyPr/>
          <a:lstStyle/>
          <a:p>
            <a:endParaRPr lang="pl-PL"/>
          </a:p>
        </p:txBody>
      </p:sp>
      <p:sp>
        <p:nvSpPr>
          <p:cNvPr id="5" name="Symbol zastępczy obrazu 4">
            <a:extLst>
              <a:ext uri="{FF2B5EF4-FFF2-40B4-BE49-F238E27FC236}">
                <a16:creationId xmlns:a16="http://schemas.microsoft.com/office/drawing/2014/main" id="{3A763678-37A6-4FEB-87DB-E465EA61374D}"/>
              </a:ext>
            </a:extLst>
          </p:cNvPr>
          <p:cNvSpPr>
            <a:spLocks noGrp="1"/>
          </p:cNvSpPr>
          <p:nvPr>
            <p:ph type="pic" sz="quarter" idx="13"/>
          </p:nvPr>
        </p:nvSpPr>
        <p:spPr/>
      </p:sp>
      <p:sp>
        <p:nvSpPr>
          <p:cNvPr id="6" name="Symbol zastępczy tekstu 5">
            <a:extLst>
              <a:ext uri="{FF2B5EF4-FFF2-40B4-BE49-F238E27FC236}">
                <a16:creationId xmlns:a16="http://schemas.microsoft.com/office/drawing/2014/main" id="{A8F9FAD7-4658-4528-9CFB-CABFA163E4B2}"/>
              </a:ext>
            </a:extLst>
          </p:cNvPr>
          <p:cNvSpPr>
            <a:spLocks noGrp="1"/>
          </p:cNvSpPr>
          <p:nvPr>
            <p:ph type="body" sz="quarter" idx="14"/>
          </p:nvPr>
        </p:nvSpPr>
        <p:spPr/>
        <p:txBody>
          <a:bodyPr/>
          <a:lstStyle/>
          <a:p>
            <a:endParaRPr lang="pl-PL"/>
          </a:p>
        </p:txBody>
      </p:sp>
      <p:sp>
        <p:nvSpPr>
          <p:cNvPr id="7" name="Symbol zastępczy tekstu 6">
            <a:extLst>
              <a:ext uri="{FF2B5EF4-FFF2-40B4-BE49-F238E27FC236}">
                <a16:creationId xmlns:a16="http://schemas.microsoft.com/office/drawing/2014/main" id="{73E6F36A-7E7D-4A4B-9E6C-61CD380FA89B}"/>
              </a:ext>
            </a:extLst>
          </p:cNvPr>
          <p:cNvSpPr>
            <a:spLocks noGrp="1"/>
          </p:cNvSpPr>
          <p:nvPr>
            <p:ph type="body" sz="quarter" idx="15"/>
          </p:nvPr>
        </p:nvSpPr>
        <p:spPr/>
        <p:txBody>
          <a:bodyPr/>
          <a:lstStyle/>
          <a:p>
            <a:endParaRPr lang="pl-PL"/>
          </a:p>
        </p:txBody>
      </p:sp>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pic>
        <p:nvPicPr>
          <p:cNvPr id="9" name="Obraz 8"/>
          <p:cNvPicPr>
            <a:picLocks noChangeAspect="1"/>
          </p:cNvPicPr>
          <p:nvPr/>
        </p:nvPicPr>
        <p:blipFill>
          <a:blip r:embed="rId2"/>
          <a:stretch>
            <a:fillRect/>
          </a:stretch>
        </p:blipFill>
        <p:spPr>
          <a:xfrm>
            <a:off x="1360623" y="963039"/>
            <a:ext cx="8940666" cy="5555207"/>
          </a:xfrm>
          <a:prstGeom prst="rect">
            <a:avLst/>
          </a:prstGeom>
        </p:spPr>
      </p:pic>
    </p:spTree>
    <p:extLst>
      <p:ext uri="{BB962C8B-B14F-4D97-AF65-F5344CB8AC3E}">
        <p14:creationId xmlns:p14="http://schemas.microsoft.com/office/powerpoint/2010/main" val="13595859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0"/>
            <a:ext cx="2536508" cy="3778540"/>
          </a:xfrm>
        </p:spPr>
        <p:txBody>
          <a:bodyPr>
            <a:normAutofit/>
          </a:bodyPr>
          <a:lstStyle/>
          <a:p>
            <a:r>
              <a:rPr lang="pl-PL" dirty="0" smtClean="0"/>
              <a:t>Wracając do naszej stacji pogodowej</a:t>
            </a:r>
            <a:endParaRPr lang="pl-PL" dirty="0"/>
          </a:p>
        </p:txBody>
      </p:sp>
      <p:sp>
        <p:nvSpPr>
          <p:cNvPr id="3" name="Symbol zastępczy zawartości 2"/>
          <p:cNvSpPr>
            <a:spLocks noGrp="1"/>
          </p:cNvSpPr>
          <p:nvPr>
            <p:ph idx="1"/>
          </p:nvPr>
        </p:nvSpPr>
        <p:spPr/>
        <p:txBody>
          <a:bodyPr/>
          <a:lstStyle/>
          <a:p>
            <a:endParaRPr lang="pl-PL"/>
          </a:p>
        </p:txBody>
      </p:sp>
      <p:sp>
        <p:nvSpPr>
          <p:cNvPr id="4" name="Symbol zastępczy stopki 3"/>
          <p:cNvSpPr>
            <a:spLocks noGrp="1"/>
          </p:cNvSpPr>
          <p:nvPr>
            <p:ph type="ftr" sz="quarter" idx="11"/>
          </p:nvPr>
        </p:nvSpPr>
        <p:spPr/>
        <p:txBody>
          <a:bodyPr/>
          <a:lstStyle/>
          <a:p>
            <a:r>
              <a:rPr lang="pl-PL" smtClean="0"/>
              <a:t>Autor: Prawa do korzystania z materiałów posiada Software Development Academy</a:t>
            </a:r>
            <a:endParaRPr lang="pl-PL"/>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pic>
        <p:nvPicPr>
          <p:cNvPr id="8" name="Obraz 7"/>
          <p:cNvPicPr>
            <a:picLocks noChangeAspect="1"/>
          </p:cNvPicPr>
          <p:nvPr/>
        </p:nvPicPr>
        <p:blipFill>
          <a:blip r:embed="rId2"/>
          <a:stretch>
            <a:fillRect/>
          </a:stretch>
        </p:blipFill>
        <p:spPr>
          <a:xfrm>
            <a:off x="2536508" y="0"/>
            <a:ext cx="7650761" cy="6825528"/>
          </a:xfrm>
          <a:prstGeom prst="rect">
            <a:avLst/>
          </a:prstGeom>
        </p:spPr>
      </p:pic>
    </p:spTree>
    <p:extLst>
      <p:ext uri="{BB962C8B-B14F-4D97-AF65-F5344CB8AC3E}">
        <p14:creationId xmlns:p14="http://schemas.microsoft.com/office/powerpoint/2010/main" val="32196803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Krótka rozgrzewka!</a:t>
            </a:r>
            <a:endParaRPr lang="pl-PL" dirty="0"/>
          </a:p>
        </p:txBody>
      </p:sp>
      <p:sp>
        <p:nvSpPr>
          <p:cNvPr id="3" name="Symbol zastępczy zawartości 2"/>
          <p:cNvSpPr>
            <a:spLocks noGrp="1"/>
          </p:cNvSpPr>
          <p:nvPr>
            <p:ph idx="1"/>
          </p:nvPr>
        </p:nvSpPr>
        <p:spPr>
          <a:xfrm>
            <a:off x="838200" y="878523"/>
            <a:ext cx="10515600" cy="5314376"/>
          </a:xfrm>
        </p:spPr>
        <p:txBody>
          <a:bodyPr>
            <a:normAutofit lnSpcReduction="10000"/>
          </a:bodyPr>
          <a:lstStyle/>
          <a:p>
            <a:r>
              <a:rPr lang="pl-PL" dirty="0" smtClean="0"/>
              <a:t>Przypomnijmy sobie coś z poprzednich zajęć!</a:t>
            </a:r>
            <a:endParaRPr lang="pl-PL" dirty="0"/>
          </a:p>
          <a:p>
            <a:r>
              <a:rPr lang="pl-PL" dirty="0" smtClean="0"/>
              <a:t>Niech każdy napisze:</a:t>
            </a:r>
          </a:p>
          <a:p>
            <a:pPr marL="514350" indent="-514350" algn="l">
              <a:buFont typeface="+mj-lt"/>
              <a:buAutoNum type="arabicPeriod"/>
            </a:pPr>
            <a:r>
              <a:rPr lang="pl-PL" dirty="0" smtClean="0"/>
              <a:t>Interfejs </a:t>
            </a:r>
            <a:r>
              <a:rPr lang="pl-PL" dirty="0" err="1" smtClean="0"/>
              <a:t>Dish</a:t>
            </a:r>
            <a:r>
              <a:rPr lang="pl-PL" dirty="0" smtClean="0"/>
              <a:t> z metodą String </a:t>
            </a:r>
            <a:r>
              <a:rPr lang="pl-PL" dirty="0" err="1" smtClean="0"/>
              <a:t>description</a:t>
            </a:r>
            <a:r>
              <a:rPr lang="pl-PL" dirty="0" smtClean="0"/>
              <a:t>();</a:t>
            </a:r>
          </a:p>
          <a:p>
            <a:pPr marL="514350" indent="-514350" algn="l">
              <a:buFont typeface="+mj-lt"/>
              <a:buAutoNum type="arabicPeriod"/>
            </a:pPr>
            <a:r>
              <a:rPr lang="pl-PL" dirty="0" smtClean="0"/>
              <a:t>Dwie klasy abstrakcyjne Pizza oraz Pasta implementujące interfejs </a:t>
            </a:r>
            <a:r>
              <a:rPr lang="pl-PL" dirty="0" err="1" smtClean="0"/>
              <a:t>Dish</a:t>
            </a:r>
            <a:r>
              <a:rPr lang="pl-PL" dirty="0" smtClean="0"/>
              <a:t>, z atrybutami </a:t>
            </a:r>
            <a:r>
              <a:rPr lang="pl-PL" dirty="0" err="1" smtClean="0"/>
              <a:t>price</a:t>
            </a:r>
            <a:r>
              <a:rPr lang="pl-PL" dirty="0"/>
              <a:t> </a:t>
            </a:r>
            <a:r>
              <a:rPr lang="pl-PL" dirty="0" smtClean="0"/>
              <a:t>i </a:t>
            </a:r>
            <a:r>
              <a:rPr lang="pl-PL" dirty="0" err="1" smtClean="0"/>
              <a:t>weight</a:t>
            </a:r>
            <a:r>
              <a:rPr lang="pl-PL" dirty="0" smtClean="0"/>
              <a:t> z metodami do ustawiania i pobierania tych atrybutów.</a:t>
            </a:r>
          </a:p>
          <a:p>
            <a:pPr marL="514350" indent="-514350" algn="l">
              <a:buFont typeface="+mj-lt"/>
              <a:buAutoNum type="arabicPeriod"/>
            </a:pPr>
            <a:r>
              <a:rPr lang="pl-PL" dirty="0" smtClean="0"/>
              <a:t>Po dwie klasy dziedziczące po klasie Pizza (</a:t>
            </a:r>
            <a:r>
              <a:rPr lang="pl-PL" dirty="0" err="1" smtClean="0"/>
              <a:t>Margaritha</a:t>
            </a:r>
            <a:r>
              <a:rPr lang="pl-PL" dirty="0" smtClean="0"/>
              <a:t>, </a:t>
            </a:r>
            <a:r>
              <a:rPr lang="pl-PL" dirty="0" err="1" smtClean="0"/>
              <a:t>Napoli</a:t>
            </a:r>
            <a:r>
              <a:rPr lang="pl-PL" dirty="0" smtClean="0"/>
              <a:t>) i po klasie Pasta (</a:t>
            </a:r>
            <a:r>
              <a:rPr lang="pl-PL" dirty="0" err="1" smtClean="0"/>
              <a:t>AglioOlio</a:t>
            </a:r>
            <a:r>
              <a:rPr lang="pl-PL" dirty="0" smtClean="0"/>
              <a:t>, </a:t>
            </a:r>
            <a:r>
              <a:rPr lang="pl-PL" dirty="0" err="1" smtClean="0"/>
              <a:t>Arabiata</a:t>
            </a:r>
            <a:r>
              <a:rPr lang="pl-PL" dirty="0" smtClean="0"/>
              <a:t>), którym ustawisz w konstruktorze różną cenę i wagę. Ustaw tam też </a:t>
            </a:r>
            <a:r>
              <a:rPr lang="pl-PL" dirty="0" err="1" smtClean="0"/>
              <a:t>description</a:t>
            </a:r>
            <a:r>
              <a:rPr lang="pl-PL" smtClean="0"/>
              <a:t>();</a:t>
            </a:r>
            <a:endParaRPr lang="pl-PL" dirty="0" smtClean="0"/>
          </a:p>
          <a:p>
            <a:pPr marL="514350" indent="-514350" algn="l">
              <a:buFont typeface="+mj-lt"/>
              <a:buAutoNum type="arabicPeriod"/>
            </a:pPr>
            <a:r>
              <a:rPr lang="pl-PL" dirty="0" smtClean="0"/>
              <a:t>Utwórz kilka obiektów i wywołaj ich metody (</a:t>
            </a:r>
            <a:r>
              <a:rPr lang="pl-PL" dirty="0" err="1" smtClean="0"/>
              <a:t>getPrice</a:t>
            </a:r>
            <a:r>
              <a:rPr lang="pl-PL" dirty="0" smtClean="0"/>
              <a:t>, </a:t>
            </a:r>
            <a:r>
              <a:rPr lang="pl-PL" dirty="0" err="1" smtClean="0"/>
              <a:t>getWeight</a:t>
            </a:r>
            <a:r>
              <a:rPr lang="pl-PL" dirty="0" smtClean="0"/>
              <a:t>, </a:t>
            </a:r>
            <a:r>
              <a:rPr lang="pl-PL" dirty="0" err="1" smtClean="0"/>
              <a:t>description</a:t>
            </a:r>
            <a:r>
              <a:rPr lang="pl-PL" dirty="0" smtClean="0"/>
              <a:t>)</a:t>
            </a:r>
          </a:p>
          <a:p>
            <a:pPr marL="514350" indent="-514350" algn="l">
              <a:buFont typeface="+mj-lt"/>
              <a:buAutoNum type="arabicPeriod"/>
            </a:pPr>
            <a:r>
              <a:rPr lang="pl-PL" dirty="0" smtClean="0"/>
              <a:t>Napisz proste testy jednostkowe z asercją utworzenia obiektu</a:t>
            </a:r>
            <a:endParaRPr lang="pl-PL" dirty="0"/>
          </a:p>
        </p:txBody>
      </p:sp>
      <p:sp>
        <p:nvSpPr>
          <p:cNvPr id="4" name="Symbol zastępczy stopki 3"/>
          <p:cNvSpPr>
            <a:spLocks noGrp="1"/>
          </p:cNvSpPr>
          <p:nvPr>
            <p:ph type="ftr" sz="quarter" idx="11"/>
          </p:nvPr>
        </p:nvSpPr>
        <p:spPr/>
        <p:txBody>
          <a:bodyPr/>
          <a:lstStyle/>
          <a:p>
            <a:r>
              <a:rPr lang="pl-PL" smtClean="0"/>
              <a:t>Autor: Prawa do korzystania z materiałów posiada Software Development Academy</a:t>
            </a:r>
            <a:endParaRPr lang="pl-PL"/>
          </a:p>
        </p:txBody>
      </p:sp>
      <p:sp>
        <p:nvSpPr>
          <p:cNvPr id="8" name="Symbol zastępczy zawartości 2"/>
          <p:cNvSpPr txBox="1">
            <a:spLocks/>
          </p:cNvSpPr>
          <p:nvPr/>
        </p:nvSpPr>
        <p:spPr>
          <a:xfrm>
            <a:off x="920262" y="5839425"/>
            <a:ext cx="10515600" cy="103385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rgbClr val="51515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1515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1515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dirty="0" smtClean="0">
                <a:solidFill>
                  <a:srgbClr val="775973"/>
                </a:solidFill>
              </a:rPr>
              <a:t>Jeśli czegoś nie wiesz, podnieś rękę. Pytaj! Chętnie pomogę </a:t>
            </a:r>
            <a:r>
              <a:rPr lang="pl-PL" dirty="0" smtClean="0">
                <a:solidFill>
                  <a:srgbClr val="775973"/>
                </a:solidFill>
                <a:sym typeface="Wingdings" panose="05000000000000000000" pitchFamily="2" charset="2"/>
              </a:rPr>
              <a:t></a:t>
            </a:r>
            <a:endParaRPr lang="pl-PL" dirty="0">
              <a:solidFill>
                <a:srgbClr val="775973"/>
              </a:solidFill>
            </a:endParaRPr>
          </a:p>
        </p:txBody>
      </p:sp>
    </p:spTree>
    <p:extLst>
      <p:ext uri="{BB962C8B-B14F-4D97-AF65-F5344CB8AC3E}">
        <p14:creationId xmlns:p14="http://schemas.microsoft.com/office/powerpoint/2010/main" val="11531257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
        <p:nvSpPr>
          <p:cNvPr id="10" name="Tytuł 1"/>
          <p:cNvSpPr txBox="1">
            <a:spLocks/>
          </p:cNvSpPr>
          <p:nvPr/>
        </p:nvSpPr>
        <p:spPr>
          <a:xfrm>
            <a:off x="0" y="1"/>
            <a:ext cx="10894979" cy="9630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200" b="1" kern="1200" baseline="0">
                <a:solidFill>
                  <a:srgbClr val="4A3D53"/>
                </a:solidFill>
                <a:latin typeface="Geometr212 BkCn BT" panose="020B0603020204020204" pitchFamily="34" charset="0"/>
                <a:ea typeface="+mj-ea"/>
                <a:cs typeface="+mj-cs"/>
              </a:defRPr>
            </a:lvl1pPr>
          </a:lstStyle>
          <a:p>
            <a:r>
              <a:rPr lang="pl-PL" smtClean="0"/>
              <a:t>Wzorzec Obserwator – napiszmy kod i przygotujmy środowisko</a:t>
            </a:r>
            <a:endParaRPr lang="pl-PL" dirty="0"/>
          </a:p>
        </p:txBody>
      </p:sp>
      <p:sp>
        <p:nvSpPr>
          <p:cNvPr id="11" name="Symbol zastępczy zawartości 2"/>
          <p:cNvSpPr txBox="1">
            <a:spLocks/>
          </p:cNvSpPr>
          <p:nvPr/>
        </p:nvSpPr>
        <p:spPr>
          <a:xfrm>
            <a:off x="296084" y="1158503"/>
            <a:ext cx="11637611" cy="51565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rgbClr val="51515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1515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1515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0"/>
              </a:spcBef>
              <a:defRPr/>
            </a:pPr>
            <a:r>
              <a:rPr lang="pl-PL" dirty="0" smtClean="0"/>
              <a:t>Napiszmy kod i przygotujmy środowisko testowe:</a:t>
            </a:r>
          </a:p>
          <a:p>
            <a:pPr algn="just">
              <a:lnSpc>
                <a:spcPct val="100000"/>
              </a:lnSpc>
              <a:spcBef>
                <a:spcPts val="0"/>
              </a:spcBef>
              <a:defRPr/>
            </a:pPr>
            <a:endParaRPr lang="pl-PL" dirty="0" smtClean="0"/>
          </a:p>
          <a:p>
            <a:pPr algn="just">
              <a:lnSpc>
                <a:spcPct val="100000"/>
              </a:lnSpc>
              <a:spcBef>
                <a:spcPts val="0"/>
              </a:spcBef>
              <a:defRPr/>
            </a:pPr>
            <a:endParaRPr lang="pl-PL" dirty="0" smtClean="0"/>
          </a:p>
          <a:p>
            <a:pPr algn="just">
              <a:lnSpc>
                <a:spcPct val="100000"/>
              </a:lnSpc>
              <a:spcBef>
                <a:spcPts val="0"/>
              </a:spcBef>
              <a:defRPr/>
            </a:pPr>
            <a:endParaRPr lang="pl-PL" dirty="0" smtClean="0"/>
          </a:p>
          <a:p>
            <a:pPr algn="just">
              <a:lnSpc>
                <a:spcPct val="100000"/>
              </a:lnSpc>
              <a:spcBef>
                <a:spcPts val="0"/>
              </a:spcBef>
              <a:defRPr/>
            </a:pPr>
            <a:endParaRPr lang="pl-PL" dirty="0" smtClean="0"/>
          </a:p>
          <a:p>
            <a:pPr algn="just">
              <a:lnSpc>
                <a:spcPct val="100000"/>
              </a:lnSpc>
              <a:spcBef>
                <a:spcPts val="0"/>
              </a:spcBef>
              <a:defRPr/>
            </a:pPr>
            <a:endParaRPr lang="pl-PL" dirty="0" smtClean="0"/>
          </a:p>
          <a:p>
            <a:pPr algn="just">
              <a:lnSpc>
                <a:spcPct val="100000"/>
              </a:lnSpc>
              <a:spcBef>
                <a:spcPts val="0"/>
              </a:spcBef>
              <a:defRPr/>
            </a:pPr>
            <a:endParaRPr lang="pl-PL" dirty="0" smtClean="0"/>
          </a:p>
          <a:p>
            <a:pPr>
              <a:lnSpc>
                <a:spcPct val="100000"/>
              </a:lnSpc>
              <a:spcBef>
                <a:spcPts val="0"/>
              </a:spcBef>
              <a:defRPr/>
            </a:pPr>
            <a:r>
              <a:rPr lang="pl-PL" dirty="0" smtClean="0"/>
              <a:t>Rzućmy okiem na kod w IDE</a:t>
            </a:r>
          </a:p>
        </p:txBody>
      </p:sp>
      <p:sp>
        <p:nvSpPr>
          <p:cNvPr id="12" name="Rectangle 3"/>
          <p:cNvSpPr>
            <a:spLocks noChangeArrowheads="1"/>
          </p:cNvSpPr>
          <p:nvPr/>
        </p:nvSpPr>
        <p:spPr bwMode="auto">
          <a:xfrm>
            <a:off x="425289" y="1883763"/>
            <a:ext cx="11379200" cy="1708160"/>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DanePogodowe</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danePogodowe</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pl-PL" altLang="pl-PL" sz="15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new</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DanePogodowe</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WarunkiBiezaceWyswietl</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warunkiBiezaceWyswietl</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pl-PL" altLang="pl-PL" sz="15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new</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WarunkiBiezaceWyswietl</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danePogodowe</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5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pl-PL" altLang="pl-PL" sz="15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danePogodowe.ustawOdczyty</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5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26.6f</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35f</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1013.1f</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danePogodowe.ustawOdczyty</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5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28.1f</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85f</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998.5f</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5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danePogodowe.ustawOdczyty</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5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25.9f</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12f</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500" b="0" i="0" u="none" strike="noStrike" cap="none" normalizeH="0" baseline="0" dirty="0" smtClean="0">
                <a:ln>
                  <a:noFill/>
                </a:ln>
                <a:solidFill>
                  <a:srgbClr val="6897BB"/>
                </a:solidFill>
                <a:effectLst/>
                <a:latin typeface="Courier New" panose="02070309020205020404" pitchFamily="49" charset="0"/>
                <a:cs typeface="Courier New" panose="02070309020205020404" pitchFamily="49" charset="0"/>
              </a:rPr>
              <a:t>996.0f</a:t>
            </a:r>
            <a:r>
              <a:rPr kumimoji="0" lang="pl-PL" altLang="pl-PL" sz="15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5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endParaRPr kumimoji="0" lang="pl-PL" altLang="pl-PL" sz="15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578480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ZADANIE</a:t>
            </a:r>
            <a:endParaRPr lang="pl-PL" dirty="0"/>
          </a:p>
        </p:txBody>
      </p:sp>
      <p:sp>
        <p:nvSpPr>
          <p:cNvPr id="3" name="Symbol zastępczy zawartości 2"/>
          <p:cNvSpPr>
            <a:spLocks noGrp="1"/>
          </p:cNvSpPr>
          <p:nvPr>
            <p:ph idx="1"/>
          </p:nvPr>
        </p:nvSpPr>
        <p:spPr>
          <a:xfrm>
            <a:off x="838200" y="1755605"/>
            <a:ext cx="10515600" cy="4521810"/>
          </a:xfrm>
        </p:spPr>
        <p:txBody>
          <a:bodyPr/>
          <a:lstStyle/>
          <a:p>
            <a:r>
              <a:rPr lang="pl-PL" dirty="0" smtClean="0"/>
              <a:t>Samodzielnie uzupełnij program o dwa kolejne sposoby wyświetlania pogody.</a:t>
            </a:r>
          </a:p>
          <a:p>
            <a:pPr marL="514350" indent="-514350">
              <a:buFont typeface="+mj-lt"/>
              <a:buAutoNum type="arabicPeriod"/>
            </a:pPr>
            <a:r>
              <a:rPr lang="pl-PL" dirty="0" smtClean="0"/>
              <a:t>Prognoza pogody</a:t>
            </a:r>
          </a:p>
          <a:p>
            <a:pPr marL="514350" indent="-514350">
              <a:buFont typeface="+mj-lt"/>
              <a:buAutoNum type="arabicPeriod"/>
            </a:pPr>
            <a:r>
              <a:rPr lang="pl-PL" dirty="0" smtClean="0"/>
              <a:t>Statystyka pogody</a:t>
            </a:r>
          </a:p>
          <a:p>
            <a:pPr marL="514350" indent="-514350">
              <a:buFont typeface="+mj-lt"/>
              <a:buAutoNum type="arabicPeriod"/>
            </a:pPr>
            <a:endParaRPr lang="pl-PL" dirty="0"/>
          </a:p>
          <a:p>
            <a:r>
              <a:rPr lang="pl-PL" dirty="0" smtClean="0"/>
              <a:t>Jeśli czegoś nie wiesz, pytaj! Chętnie podejdę i pomogę </a:t>
            </a:r>
            <a:r>
              <a:rPr lang="pl-PL" dirty="0" smtClean="0">
                <a:sym typeface="Wingdings" panose="05000000000000000000" pitchFamily="2" charset="2"/>
              </a:rPr>
              <a:t></a:t>
            </a:r>
            <a:endParaRPr lang="pl-PL" dirty="0"/>
          </a:p>
        </p:txBody>
      </p:sp>
      <p:sp>
        <p:nvSpPr>
          <p:cNvPr id="10"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29491551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Obserwator wbudowany w </a:t>
            </a:r>
            <a:r>
              <a:rPr lang="pl-PL" dirty="0" err="1" smtClean="0"/>
              <a:t>Jave</a:t>
            </a:r>
            <a:endParaRPr lang="pl-PL" dirty="0"/>
          </a:p>
        </p:txBody>
      </p:sp>
      <p:sp>
        <p:nvSpPr>
          <p:cNvPr id="3" name="Symbol zastępczy zawartości 2"/>
          <p:cNvSpPr>
            <a:spLocks noGrp="1"/>
          </p:cNvSpPr>
          <p:nvPr>
            <p:ph idx="1"/>
          </p:nvPr>
        </p:nvSpPr>
        <p:spPr>
          <a:xfrm>
            <a:off x="838200" y="1384183"/>
            <a:ext cx="5050872" cy="4893232"/>
          </a:xfrm>
        </p:spPr>
        <p:txBody>
          <a:bodyPr>
            <a:normAutofit/>
          </a:bodyPr>
          <a:lstStyle/>
          <a:p>
            <a:pPr lvl="0" algn="just">
              <a:lnSpc>
                <a:spcPct val="100000"/>
              </a:lnSpc>
              <a:spcBef>
                <a:spcPts val="0"/>
              </a:spcBef>
              <a:defRPr/>
            </a:pPr>
            <a:r>
              <a:rPr lang="pl-PL" dirty="0"/>
              <a:t>Java posiada wbudowaną obsługę wzorca obserwator. W celu jego implementacji należy skorzystać z interfejsu </a:t>
            </a:r>
            <a:r>
              <a:rPr lang="pl-PL" dirty="0" err="1"/>
              <a:t>java.util.Observer</a:t>
            </a:r>
            <a:r>
              <a:rPr lang="pl-PL" dirty="0"/>
              <a:t> i </a:t>
            </a:r>
            <a:r>
              <a:rPr lang="pl-PL" dirty="0" err="1"/>
              <a:t>java.util.Obervable</a:t>
            </a:r>
            <a:endParaRPr lang="pl-PL" dirty="0"/>
          </a:p>
          <a:p>
            <a:pPr lvl="0" algn="just">
              <a:lnSpc>
                <a:spcPct val="100000"/>
              </a:lnSpc>
              <a:spcBef>
                <a:spcPts val="0"/>
              </a:spcBef>
              <a:defRPr/>
            </a:pPr>
            <a:endParaRPr lang="pl-PL" dirty="0"/>
          </a:p>
          <a:p>
            <a:endParaRPr lang="pl-PL" dirty="0"/>
          </a:p>
        </p:txBody>
      </p:sp>
      <p:sp>
        <p:nvSpPr>
          <p:cNvPr id="4" name="Symbol zastępczy stopki 3"/>
          <p:cNvSpPr>
            <a:spLocks noGrp="1"/>
          </p:cNvSpPr>
          <p:nvPr>
            <p:ph type="ftr" sz="quarter" idx="11"/>
          </p:nvPr>
        </p:nvSpPr>
        <p:spPr>
          <a:xfrm>
            <a:off x="3083191" y="6359196"/>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a:xfrm>
            <a:off x="838199" y="4498415"/>
            <a:ext cx="10056780" cy="1778999"/>
          </a:xfrm>
        </p:spPr>
        <p:txBody>
          <a:bodyPr>
            <a:normAutofit/>
          </a:bodyPr>
          <a:lstStyle/>
          <a:p>
            <a:r>
              <a:rPr lang="pl-PL" dirty="0" smtClean="0"/>
              <a:t>Obserwator wbudowany w </a:t>
            </a:r>
            <a:r>
              <a:rPr lang="pl-PL" dirty="0" err="1" smtClean="0"/>
              <a:t>Jave</a:t>
            </a:r>
            <a:r>
              <a:rPr lang="pl-PL" dirty="0" smtClean="0"/>
              <a:t> począwszy od Java 9 jest oznaczony jako </a:t>
            </a:r>
            <a:r>
              <a:rPr lang="pl-PL" b="1" dirty="0" smtClean="0"/>
              <a:t>„</a:t>
            </a:r>
            <a:r>
              <a:rPr lang="pl-PL" b="1" dirty="0" err="1" smtClean="0"/>
              <a:t>Deprecated</a:t>
            </a:r>
            <a:r>
              <a:rPr lang="pl-PL" b="1" dirty="0" smtClean="0"/>
              <a:t>”. </a:t>
            </a:r>
            <a:r>
              <a:rPr lang="pl-PL" dirty="0" smtClean="0"/>
              <a:t>Co znaczy że nie należy go już używać. </a:t>
            </a:r>
            <a:br>
              <a:rPr lang="pl-PL" dirty="0" smtClean="0"/>
            </a:br>
            <a:r>
              <a:rPr lang="pl-PL" dirty="0" smtClean="0"/>
              <a:t>Proponowanym rozwiązaniem jest </a:t>
            </a:r>
            <a:r>
              <a:rPr lang="pl-PL" dirty="0" err="1" smtClean="0"/>
              <a:t>Listener</a:t>
            </a:r>
            <a:r>
              <a:rPr lang="pl-PL" dirty="0" smtClean="0"/>
              <a:t>.</a:t>
            </a:r>
            <a:endParaRPr lang="pl-PL" dirty="0"/>
          </a:p>
        </p:txBody>
      </p:sp>
      <p:pic>
        <p:nvPicPr>
          <p:cNvPr id="4098" name="Picture 2" descr="Znalezione obrazy dla zapytania obserwato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29974" y="1459537"/>
            <a:ext cx="2943516" cy="2060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93891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Obserwator wbudowany w </a:t>
            </a:r>
            <a:r>
              <a:rPr lang="pl-PL" dirty="0" err="1" smtClean="0"/>
              <a:t>Jave</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pPr marL="514350" lvl="0" indent="-514350" algn="just">
              <a:lnSpc>
                <a:spcPct val="100000"/>
              </a:lnSpc>
              <a:spcBef>
                <a:spcPts val="0"/>
              </a:spcBef>
              <a:buAutoNum type="arabicPeriod"/>
              <a:defRPr/>
            </a:pPr>
            <a:r>
              <a:rPr lang="pl-PL" dirty="0"/>
              <a:t>Aby stać się obserwowanym</a:t>
            </a:r>
          </a:p>
          <a:p>
            <a:pPr marL="1200150" lvl="1" indent="-514350" algn="just">
              <a:lnSpc>
                <a:spcPct val="100000"/>
              </a:lnSpc>
              <a:spcBef>
                <a:spcPts val="0"/>
              </a:spcBef>
              <a:buAutoNum type="arabicPeriod"/>
              <a:defRPr/>
            </a:pPr>
            <a:r>
              <a:rPr lang="pl-PL" dirty="0"/>
              <a:t>Należy podziedziczyć po klasie </a:t>
            </a:r>
            <a:r>
              <a:rPr lang="pl-PL" dirty="0" err="1"/>
              <a:t>Observable</a:t>
            </a:r>
            <a:r>
              <a:rPr lang="pl-PL" dirty="0"/>
              <a:t> – dostarcza nam metody </a:t>
            </a:r>
            <a:r>
              <a:rPr lang="pl-PL" dirty="0" err="1"/>
              <a:t>addObserver</a:t>
            </a:r>
            <a:r>
              <a:rPr lang="pl-PL" dirty="0"/>
              <a:t>(), </a:t>
            </a:r>
            <a:r>
              <a:rPr lang="pl-PL" dirty="0" err="1"/>
              <a:t>deleteObserver</a:t>
            </a:r>
            <a:r>
              <a:rPr lang="pl-PL" dirty="0"/>
              <a:t>(), </a:t>
            </a:r>
            <a:r>
              <a:rPr lang="pl-PL" dirty="0" err="1"/>
              <a:t>notifyObserver</a:t>
            </a:r>
            <a:r>
              <a:rPr lang="pl-PL" dirty="0"/>
              <a:t>().</a:t>
            </a:r>
          </a:p>
          <a:p>
            <a:pPr marL="514350" lvl="0" indent="-514350" algn="just">
              <a:lnSpc>
                <a:spcPct val="100000"/>
              </a:lnSpc>
              <a:spcBef>
                <a:spcPts val="0"/>
              </a:spcBef>
              <a:buAutoNum type="arabicPeriod"/>
              <a:defRPr/>
            </a:pPr>
            <a:r>
              <a:rPr lang="pl-PL" dirty="0"/>
              <a:t>Aby obiekt został obserwatorem</a:t>
            </a:r>
          </a:p>
          <a:p>
            <a:pPr marL="1200150" lvl="1" indent="-514350" algn="just">
              <a:lnSpc>
                <a:spcPct val="100000"/>
              </a:lnSpc>
              <a:spcBef>
                <a:spcPts val="0"/>
              </a:spcBef>
              <a:buAutoNum type="arabicPeriod"/>
              <a:defRPr/>
            </a:pPr>
            <a:r>
              <a:rPr lang="pl-PL" dirty="0" smtClean="0"/>
              <a:t>Zaimplementuj </a:t>
            </a:r>
            <a:r>
              <a:rPr lang="pl-PL" dirty="0"/>
              <a:t>interfejs obserwatora – </a:t>
            </a:r>
            <a:r>
              <a:rPr lang="pl-PL" dirty="0" err="1"/>
              <a:t>java.utils.Observer</a:t>
            </a:r>
            <a:endParaRPr lang="pl-PL" dirty="0"/>
          </a:p>
          <a:p>
            <a:pPr marL="1200150" lvl="1" indent="-514350" algn="just">
              <a:lnSpc>
                <a:spcPct val="100000"/>
              </a:lnSpc>
              <a:spcBef>
                <a:spcPts val="0"/>
              </a:spcBef>
              <a:buAutoNum type="arabicPeriod"/>
              <a:defRPr/>
            </a:pPr>
            <a:r>
              <a:rPr lang="pl-PL" dirty="0"/>
              <a:t>Wywołaj metodę </a:t>
            </a:r>
            <a:r>
              <a:rPr lang="pl-PL" dirty="0" err="1"/>
              <a:t>addObserver</a:t>
            </a:r>
            <a:r>
              <a:rPr lang="pl-PL" dirty="0"/>
              <a:t> i podaj swój obiekt jako parametr</a:t>
            </a:r>
          </a:p>
          <a:p>
            <a:pPr marL="514350" indent="-514350" algn="just">
              <a:lnSpc>
                <a:spcPct val="100000"/>
              </a:lnSpc>
              <a:spcBef>
                <a:spcPts val="0"/>
              </a:spcBef>
              <a:buAutoNum type="arabicPeriod"/>
              <a:defRPr/>
            </a:pPr>
            <a:r>
              <a:rPr lang="pl-PL" dirty="0"/>
              <a:t>Aby wysłać powiadomienia o </a:t>
            </a:r>
            <a:r>
              <a:rPr lang="pl-PL" dirty="0" smtClean="0"/>
              <a:t>zmianie </a:t>
            </a:r>
            <a:r>
              <a:rPr lang="pl-PL" dirty="0"/>
              <a:t>stanu</a:t>
            </a:r>
          </a:p>
          <a:p>
            <a:pPr marL="1200150" lvl="1" indent="-514350" algn="just">
              <a:lnSpc>
                <a:spcPct val="100000"/>
              </a:lnSpc>
              <a:spcBef>
                <a:spcPts val="0"/>
              </a:spcBef>
              <a:buAutoNum type="arabicPeriod"/>
              <a:defRPr/>
            </a:pPr>
            <a:r>
              <a:rPr lang="pl-PL" dirty="0"/>
              <a:t>Wywołaj metodę </a:t>
            </a:r>
            <a:r>
              <a:rPr lang="pl-PL" dirty="0" err="1"/>
              <a:t>setChanged</a:t>
            </a:r>
            <a:r>
              <a:rPr lang="pl-PL" dirty="0"/>
              <a:t>(), aby zasygnalizować zmianę stanu</a:t>
            </a:r>
          </a:p>
          <a:p>
            <a:pPr marL="1200150" lvl="1" indent="-514350" algn="just">
              <a:lnSpc>
                <a:spcPct val="100000"/>
              </a:lnSpc>
              <a:spcBef>
                <a:spcPts val="0"/>
              </a:spcBef>
              <a:buAutoNum type="arabicPeriod"/>
              <a:defRPr/>
            </a:pPr>
            <a:r>
              <a:rPr lang="pl-PL" dirty="0"/>
              <a:t>Wywołaj metodę </a:t>
            </a:r>
            <a:r>
              <a:rPr lang="pl-PL" dirty="0" err="1"/>
              <a:t>notifyObservers</a:t>
            </a:r>
            <a:r>
              <a:rPr lang="pl-PL" dirty="0"/>
              <a:t>() lub </a:t>
            </a:r>
            <a:r>
              <a:rPr lang="pl-PL" dirty="0" err="1"/>
              <a:t>notifyObservers</a:t>
            </a:r>
            <a:r>
              <a:rPr lang="pl-PL" dirty="0"/>
              <a:t>(Object </a:t>
            </a:r>
            <a:r>
              <a:rPr lang="pl-PL" dirty="0" err="1"/>
              <a:t>arg</a:t>
            </a:r>
            <a:r>
              <a:rPr lang="pl-PL" dirty="0"/>
              <a:t>) – wersja z parametrem pozwala na przekazanie obiektu do wszystkich zarejestrowanych obiektów</a:t>
            </a:r>
          </a:p>
          <a:p>
            <a:pPr marL="514350" indent="-514350" algn="just">
              <a:lnSpc>
                <a:spcPct val="100000"/>
              </a:lnSpc>
              <a:spcBef>
                <a:spcPts val="0"/>
              </a:spcBef>
              <a:buAutoNum type="arabicPeriod"/>
              <a:defRPr/>
            </a:pPr>
            <a:r>
              <a:rPr lang="pl-PL" dirty="0"/>
              <a:t>Aby otrzymać powiadomienia</a:t>
            </a:r>
          </a:p>
          <a:p>
            <a:pPr marL="1200150" lvl="1" indent="-514350" algn="just">
              <a:lnSpc>
                <a:spcPct val="100000"/>
              </a:lnSpc>
              <a:spcBef>
                <a:spcPts val="0"/>
              </a:spcBef>
              <a:buAutoNum type="arabicPeriod"/>
              <a:defRPr/>
            </a:pPr>
            <a:r>
              <a:rPr lang="pl-PL" dirty="0"/>
              <a:t>Skorzystaj z metody update(</a:t>
            </a:r>
            <a:r>
              <a:rPr lang="pl-PL" dirty="0" err="1"/>
              <a:t>Observable</a:t>
            </a:r>
            <a:r>
              <a:rPr lang="pl-PL" dirty="0"/>
              <a:t> o, Object </a:t>
            </a:r>
            <a:r>
              <a:rPr lang="pl-PL" dirty="0" err="1"/>
              <a:t>arg</a:t>
            </a:r>
            <a:r>
              <a:rPr lang="pl-PL" dirty="0"/>
              <a:t>).</a:t>
            </a:r>
          </a:p>
        </p:txBody>
      </p:sp>
      <p:sp>
        <p:nvSpPr>
          <p:cNvPr id="9" name="Symbol zastępczy stopki 3"/>
          <p:cNvSpPr>
            <a:spLocks noGrp="1"/>
          </p:cNvSpPr>
          <p:nvPr>
            <p:ph type="ftr" sz="quarter" idx="11"/>
          </p:nvPr>
        </p:nvSpPr>
        <p:spPr>
          <a:xfrm>
            <a:off x="3312602" y="6386472"/>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9171939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Wzorzec obserwator - podsumowanie</a:t>
            </a:r>
          </a:p>
        </p:txBody>
      </p:sp>
      <p:sp>
        <p:nvSpPr>
          <p:cNvPr id="3" name="Symbol zastępczy zawartości 2"/>
          <p:cNvSpPr>
            <a:spLocks noGrp="1"/>
          </p:cNvSpPr>
          <p:nvPr>
            <p:ph idx="1"/>
          </p:nvPr>
        </p:nvSpPr>
        <p:spPr>
          <a:xfrm>
            <a:off x="838200" y="1023457"/>
            <a:ext cx="10515600" cy="5253958"/>
          </a:xfrm>
        </p:spPr>
        <p:txBody>
          <a:bodyPr>
            <a:normAutofit/>
          </a:bodyPr>
          <a:lstStyle/>
          <a:p>
            <a:pPr marL="514350" lvl="0" indent="-514350" algn="just">
              <a:lnSpc>
                <a:spcPct val="100000"/>
              </a:lnSpc>
              <a:spcBef>
                <a:spcPts val="0"/>
              </a:spcBef>
              <a:buAutoNum type="arabicPeriod"/>
              <a:defRPr/>
            </a:pPr>
            <a:r>
              <a:rPr lang="pl-PL" dirty="0"/>
              <a:t>Wykorzystywany w wielu </a:t>
            </a:r>
            <a:r>
              <a:rPr lang="pl-PL" dirty="0" err="1"/>
              <a:t>frameworkach</a:t>
            </a:r>
            <a:r>
              <a:rPr lang="pl-PL" dirty="0"/>
              <a:t> </a:t>
            </a:r>
            <a:r>
              <a:rPr lang="pl-PL" dirty="0" smtClean="0"/>
              <a:t>JavaScript (bardzo ważny przy pobieraniu danych z API)</a:t>
            </a:r>
            <a:endParaRPr lang="pl-PL" dirty="0"/>
          </a:p>
          <a:p>
            <a:pPr marL="514350" lvl="0" indent="-514350" algn="just">
              <a:lnSpc>
                <a:spcPct val="100000"/>
              </a:lnSpc>
              <a:spcBef>
                <a:spcPts val="0"/>
              </a:spcBef>
              <a:buAutoNum type="arabicPeriod"/>
              <a:defRPr/>
            </a:pPr>
            <a:r>
              <a:rPr lang="pl-PL" dirty="0"/>
              <a:t>W Javie najbardziej oczywiste wykorzystanie to GUI – obsługa guzików czy wprowadzania </a:t>
            </a:r>
            <a:r>
              <a:rPr lang="pl-PL" dirty="0" smtClean="0"/>
              <a:t>tekstu (programy z interfejsem użytkownika)</a:t>
            </a:r>
            <a:endParaRPr lang="pl-PL" dirty="0"/>
          </a:p>
          <a:p>
            <a:pPr marL="514350" lvl="0" indent="-514350" algn="just">
              <a:lnSpc>
                <a:spcPct val="100000"/>
              </a:lnSpc>
              <a:spcBef>
                <a:spcPts val="0"/>
              </a:spcBef>
              <a:buAutoNum type="arabicPeriod"/>
              <a:defRPr/>
            </a:pPr>
            <a:r>
              <a:rPr lang="pl-PL" dirty="0"/>
              <a:t>Pozwala reagować na zmiany w innych obiektach (np. stronach </a:t>
            </a:r>
            <a:r>
              <a:rPr lang="pl-PL" dirty="0" smtClean="0"/>
              <a:t>internetowych, zewnętrznych usługach itp.)</a:t>
            </a:r>
            <a:endParaRPr lang="pl-PL" dirty="0"/>
          </a:p>
          <a:p>
            <a:pPr marL="514350" lvl="0" indent="-514350" algn="just">
              <a:lnSpc>
                <a:spcPct val="100000"/>
              </a:lnSpc>
              <a:spcBef>
                <a:spcPts val="0"/>
              </a:spcBef>
              <a:buAutoNum type="arabicPeriod"/>
              <a:defRPr/>
            </a:pPr>
            <a:r>
              <a:rPr lang="pl-PL" dirty="0"/>
              <a:t>Pozwala tworzyć bardziej ogólne systemy – dzięki temu aplikacje w łatwy sposób można dostosować do nowych wymagań biznesowych</a:t>
            </a:r>
          </a:p>
          <a:p>
            <a:endParaRPr lang="pl-PL" dirty="0"/>
          </a:p>
        </p:txBody>
      </p:sp>
      <p:sp>
        <p:nvSpPr>
          <p:cNvPr id="8" name="Symbol zastępczy stopki 3"/>
          <p:cNvSpPr>
            <a:spLocks noGrp="1"/>
          </p:cNvSpPr>
          <p:nvPr>
            <p:ph type="ftr" sz="quarter" idx="11"/>
          </p:nvPr>
        </p:nvSpPr>
        <p:spPr>
          <a:xfrm>
            <a:off x="3091580" y="6337833"/>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7243822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Wzorzec obserwator - ćwiczenia</a:t>
            </a:r>
            <a:endParaRPr lang="pl-PL" dirty="0"/>
          </a:p>
        </p:txBody>
      </p:sp>
      <p:sp>
        <p:nvSpPr>
          <p:cNvPr id="5" name="Symbol zastępczy obrazu 4"/>
          <p:cNvSpPr>
            <a:spLocks noGrp="1"/>
          </p:cNvSpPr>
          <p:nvPr>
            <p:ph type="pic" sz="quarter" idx="13"/>
          </p:nvPr>
        </p:nvSpPr>
        <p:spPr/>
      </p:sp>
      <p:sp>
        <p:nvSpPr>
          <p:cNvPr id="7" name="Symbol zastępczy tekstu 6"/>
          <p:cNvSpPr>
            <a:spLocks noGrp="1"/>
          </p:cNvSpPr>
          <p:nvPr>
            <p:ph type="body" sz="quarter" idx="15"/>
          </p:nvPr>
        </p:nvSpPr>
        <p:spPr>
          <a:xfrm>
            <a:off x="7298422" y="1142400"/>
            <a:ext cx="4605556" cy="2062194"/>
          </a:xfrm>
        </p:spPr>
        <p:txBody>
          <a:bodyPr>
            <a:normAutofit/>
          </a:bodyPr>
          <a:lstStyle/>
          <a:p>
            <a:r>
              <a:rPr lang="pl-PL" dirty="0" smtClean="0">
                <a:solidFill>
                  <a:srgbClr val="002060"/>
                </a:solidFill>
              </a:rPr>
              <a:t>Utwórz projekt pogotowie ratunkowe według poniższego diagramu UML, jeśli nie możesz sobie z czymś poradzić zadawaj pytania </a:t>
            </a:r>
            <a:r>
              <a:rPr lang="pl-PL" dirty="0" smtClean="0">
                <a:solidFill>
                  <a:srgbClr val="002060"/>
                </a:solidFill>
                <a:sym typeface="Wingdings" panose="05000000000000000000" pitchFamily="2" charset="2"/>
              </a:rPr>
              <a:t></a:t>
            </a:r>
            <a:endParaRPr lang="pl-PL" dirty="0" smtClean="0">
              <a:solidFill>
                <a:srgbClr val="002060"/>
              </a:solidFill>
            </a:endParaRPr>
          </a:p>
        </p:txBody>
      </p:sp>
      <p:sp>
        <p:nvSpPr>
          <p:cNvPr id="8" name="Symbol zastępczy stopki 3"/>
          <p:cNvSpPr>
            <a:spLocks noGrp="1"/>
          </p:cNvSpPr>
          <p:nvPr>
            <p:ph type="ftr" sz="quarter" idx="11"/>
          </p:nvPr>
        </p:nvSpPr>
        <p:spPr>
          <a:xfrm>
            <a:off x="3020438" y="6408790"/>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Picture 2" descr="Schemat systemu zarządzania karetkam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0491" y="3014661"/>
            <a:ext cx="7370901" cy="339412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3"/>
          <p:cNvSpPr>
            <a:spLocks noChangeArrowheads="1"/>
          </p:cNvSpPr>
          <p:nvPr/>
        </p:nvSpPr>
        <p:spPr bwMode="auto">
          <a:xfrm>
            <a:off x="208588" y="1033709"/>
            <a:ext cx="7346196"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1" i="0" u="none" strike="noStrike" cap="none" normalizeH="0" baseline="0" dirty="0" smtClean="0">
                <a:ln>
                  <a:noFill/>
                </a:ln>
                <a:solidFill>
                  <a:srgbClr val="006699"/>
                </a:solidFill>
                <a:effectLst/>
                <a:latin typeface="Monaco"/>
              </a:rPr>
              <a:t>public</a:t>
            </a:r>
            <a:r>
              <a:rPr kumimoji="0" lang="pl-PL" altLang="pl-PL" sz="2000" b="0" i="0" u="none" strike="noStrike" cap="none" normalizeH="0" baseline="0" dirty="0" smtClean="0">
                <a:ln>
                  <a:noFill/>
                </a:ln>
                <a:solidFill>
                  <a:srgbClr val="333333"/>
                </a:solidFill>
                <a:effectLst/>
                <a:latin typeface="Monaco"/>
              </a:rPr>
              <a:t> </a:t>
            </a:r>
            <a:r>
              <a:rPr kumimoji="0" lang="pl-PL" altLang="pl-PL" sz="1400" b="1" i="0" u="none" strike="noStrike" cap="none" normalizeH="0" baseline="0" dirty="0" err="1" smtClean="0">
                <a:ln>
                  <a:noFill/>
                </a:ln>
                <a:solidFill>
                  <a:srgbClr val="006699"/>
                </a:solidFill>
                <a:effectLst/>
                <a:latin typeface="Monaco"/>
              </a:rPr>
              <a:t>class</a:t>
            </a:r>
            <a:r>
              <a:rPr kumimoji="0" lang="pl-PL" altLang="pl-PL" sz="20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smtClean="0">
                <a:ln>
                  <a:noFill/>
                </a:ln>
                <a:solidFill>
                  <a:srgbClr val="000000"/>
                </a:solidFill>
                <a:effectLst/>
                <a:latin typeface="Monaco"/>
              </a:rPr>
              <a:t>Startup {</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333333"/>
                </a:solidFill>
                <a:effectLst/>
                <a:latin typeface="Monaco"/>
              </a:rPr>
              <a:t>    </a:t>
            </a:r>
            <a:r>
              <a:rPr kumimoji="0" lang="pl-PL" altLang="pl-PL" sz="1400" b="1" i="0" u="none" strike="noStrike" cap="none" normalizeH="0" baseline="0" dirty="0" smtClean="0">
                <a:ln>
                  <a:noFill/>
                </a:ln>
                <a:solidFill>
                  <a:srgbClr val="006699"/>
                </a:solidFill>
                <a:effectLst/>
                <a:latin typeface="Monaco"/>
              </a:rPr>
              <a:t>public</a:t>
            </a:r>
            <a:r>
              <a:rPr kumimoji="0" lang="pl-PL" altLang="pl-PL" sz="2000" b="0" i="0" u="none" strike="noStrike" cap="none" normalizeH="0" baseline="0" dirty="0" smtClean="0">
                <a:ln>
                  <a:noFill/>
                </a:ln>
                <a:solidFill>
                  <a:srgbClr val="333333"/>
                </a:solidFill>
                <a:effectLst/>
                <a:latin typeface="Monaco"/>
              </a:rPr>
              <a:t> </a:t>
            </a:r>
            <a:r>
              <a:rPr kumimoji="0" lang="pl-PL" altLang="pl-PL" sz="1400" b="1" i="0" u="none" strike="noStrike" cap="none" normalizeH="0" baseline="0" dirty="0" err="1" smtClean="0">
                <a:ln>
                  <a:noFill/>
                </a:ln>
                <a:solidFill>
                  <a:srgbClr val="006699"/>
                </a:solidFill>
                <a:effectLst/>
                <a:latin typeface="Monaco"/>
              </a:rPr>
              <a:t>static</a:t>
            </a:r>
            <a:r>
              <a:rPr kumimoji="0" lang="pl-PL" altLang="pl-PL" sz="2000" b="0" i="0" u="none" strike="noStrike" cap="none" normalizeH="0" baseline="0" dirty="0" smtClean="0">
                <a:ln>
                  <a:noFill/>
                </a:ln>
                <a:solidFill>
                  <a:srgbClr val="333333"/>
                </a:solidFill>
                <a:effectLst/>
                <a:latin typeface="Monaco"/>
              </a:rPr>
              <a:t> </a:t>
            </a:r>
            <a:r>
              <a:rPr kumimoji="0" lang="pl-PL" altLang="pl-PL" sz="1400" b="1" i="0" u="none" strike="noStrike" cap="none" normalizeH="0" baseline="0" dirty="0" err="1" smtClean="0">
                <a:ln>
                  <a:noFill/>
                </a:ln>
                <a:solidFill>
                  <a:srgbClr val="006699"/>
                </a:solidFill>
                <a:effectLst/>
                <a:latin typeface="Monaco"/>
              </a:rPr>
              <a:t>void</a:t>
            </a:r>
            <a:r>
              <a:rPr kumimoji="0" lang="pl-PL" altLang="pl-PL" sz="20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main</a:t>
            </a:r>
            <a:r>
              <a:rPr kumimoji="0" lang="pl-PL" altLang="pl-PL" sz="1400" b="0" i="0" u="none" strike="noStrike" cap="none" normalizeH="0" baseline="0" dirty="0" smtClean="0">
                <a:ln>
                  <a:noFill/>
                </a:ln>
                <a:solidFill>
                  <a:srgbClr val="000000"/>
                </a:solidFill>
                <a:effectLst/>
                <a:latin typeface="Monaco"/>
              </a:rPr>
              <a:t>(String[] </a:t>
            </a:r>
            <a:r>
              <a:rPr kumimoji="0" lang="pl-PL" altLang="pl-PL" sz="1400" b="0" i="0" u="none" strike="noStrike" cap="none" normalizeH="0" baseline="0" dirty="0" err="1" smtClean="0">
                <a:ln>
                  <a:noFill/>
                </a:ln>
                <a:solidFill>
                  <a:srgbClr val="000000"/>
                </a:solidFill>
                <a:effectLst/>
                <a:latin typeface="Monaco"/>
              </a:rPr>
              <a:t>args</a:t>
            </a:r>
            <a:r>
              <a:rPr kumimoji="0" lang="pl-PL" altLang="pl-PL" sz="1400" b="0" i="0" u="none" strike="noStrike" cap="none" normalizeH="0" baseline="0" dirty="0" smtClean="0">
                <a:ln>
                  <a:noFill/>
                </a:ln>
                <a:solidFill>
                  <a:srgbClr val="000000"/>
                </a:solidFill>
                <a:effectLst/>
                <a:latin typeface="Monaco"/>
              </a:rPr>
              <a:t>) {</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OperatorAdam</a:t>
            </a:r>
            <a:r>
              <a:rPr kumimoji="0" lang="pl-PL" altLang="pl-PL" sz="1400" b="0" i="0" u="none" strike="noStrike" cap="none" normalizeH="0" baseline="0" dirty="0" smtClean="0">
                <a:ln>
                  <a:noFill/>
                </a:ln>
                <a:solidFill>
                  <a:srgbClr val="000000"/>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operatorAdam</a:t>
            </a:r>
            <a:r>
              <a:rPr kumimoji="0" lang="pl-PL" altLang="pl-PL" sz="1400" b="0" i="0" u="none" strike="noStrike" cap="none" normalizeH="0" baseline="0" dirty="0" smtClean="0">
                <a:ln>
                  <a:noFill/>
                </a:ln>
                <a:solidFill>
                  <a:srgbClr val="000000"/>
                </a:solidFill>
                <a:effectLst/>
                <a:latin typeface="Monaco"/>
              </a:rPr>
              <a:t> = </a:t>
            </a:r>
            <a:r>
              <a:rPr kumimoji="0" lang="pl-PL" altLang="pl-PL" sz="1400" b="1" i="0" u="none" strike="noStrike" cap="none" normalizeH="0" baseline="0" dirty="0" err="1" smtClean="0">
                <a:ln>
                  <a:noFill/>
                </a:ln>
                <a:solidFill>
                  <a:srgbClr val="006699"/>
                </a:solidFill>
                <a:effectLst/>
                <a:latin typeface="Monaco"/>
              </a:rPr>
              <a:t>new</a:t>
            </a:r>
            <a:r>
              <a:rPr kumimoji="0" lang="pl-PL" altLang="pl-PL" sz="20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OperatorAdam</a:t>
            </a:r>
            <a:r>
              <a:rPr kumimoji="0" lang="pl-PL" altLang="pl-PL" sz="1400" b="0" i="0" u="none" strike="noStrike" cap="none" normalizeH="0" baseline="0" dirty="0" smtClean="0">
                <a:ln>
                  <a:noFill/>
                </a:ln>
                <a:solidFill>
                  <a:srgbClr val="000000"/>
                </a:solidFill>
                <a:effectLst/>
                <a:latin typeface="Monaco"/>
              </a:rPr>
              <a:t>();</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FirstAmbulance</a:t>
            </a:r>
            <a:r>
              <a:rPr kumimoji="0" lang="pl-PL" altLang="pl-PL" sz="1400" b="0" i="0" u="none" strike="noStrike" cap="none" normalizeH="0" baseline="0" dirty="0" smtClean="0">
                <a:ln>
                  <a:noFill/>
                </a:ln>
                <a:solidFill>
                  <a:srgbClr val="000000"/>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firstAmbulance</a:t>
            </a:r>
            <a:r>
              <a:rPr kumimoji="0" lang="pl-PL" altLang="pl-PL" sz="1400" b="0" i="0" u="none" strike="noStrike" cap="none" normalizeH="0" baseline="0" dirty="0" smtClean="0">
                <a:ln>
                  <a:noFill/>
                </a:ln>
                <a:solidFill>
                  <a:srgbClr val="000000"/>
                </a:solidFill>
                <a:effectLst/>
                <a:latin typeface="Monaco"/>
              </a:rPr>
              <a:t> = </a:t>
            </a:r>
            <a:r>
              <a:rPr kumimoji="0" lang="pl-PL" altLang="pl-PL" sz="1400" b="1" i="0" u="none" strike="noStrike" cap="none" normalizeH="0" baseline="0" dirty="0" err="1" smtClean="0">
                <a:ln>
                  <a:noFill/>
                </a:ln>
                <a:solidFill>
                  <a:srgbClr val="006699"/>
                </a:solidFill>
                <a:effectLst/>
                <a:latin typeface="Monaco"/>
              </a:rPr>
              <a:t>new</a:t>
            </a:r>
            <a:r>
              <a:rPr kumimoji="0" lang="pl-PL" altLang="pl-PL" sz="20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FirstAmbulance</a:t>
            </a:r>
            <a:r>
              <a:rPr kumimoji="0" lang="pl-PL" altLang="pl-PL" sz="1400" b="0" i="0" u="none" strike="noStrike" cap="none" normalizeH="0" baseline="0" dirty="0" smtClean="0">
                <a:ln>
                  <a:noFill/>
                </a:ln>
                <a:solidFill>
                  <a:srgbClr val="000000"/>
                </a:solidFill>
                <a:effectLst/>
                <a:latin typeface="Monaco"/>
              </a:rPr>
              <a:t>(</a:t>
            </a:r>
            <a:r>
              <a:rPr kumimoji="0" lang="pl-PL" altLang="pl-PL" sz="1400" b="0" i="0" u="none" strike="noStrike" cap="none" normalizeH="0" baseline="0" dirty="0" err="1" smtClean="0">
                <a:ln>
                  <a:noFill/>
                </a:ln>
                <a:solidFill>
                  <a:srgbClr val="000000"/>
                </a:solidFill>
                <a:effectLst/>
                <a:latin typeface="Monaco"/>
              </a:rPr>
              <a:t>operatorAdam</a:t>
            </a:r>
            <a:r>
              <a:rPr kumimoji="0" lang="pl-PL" altLang="pl-PL" sz="1400" b="0" i="0" u="none" strike="noStrike" cap="none" normalizeH="0" baseline="0" dirty="0" smtClean="0">
                <a:ln>
                  <a:noFill/>
                </a:ln>
                <a:solidFill>
                  <a:srgbClr val="000000"/>
                </a:solidFill>
                <a:effectLst/>
                <a:latin typeface="Monaco"/>
              </a:rPr>
              <a:t>);</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SecondAmbulance</a:t>
            </a:r>
            <a:r>
              <a:rPr kumimoji="0" lang="pl-PL" altLang="pl-PL" sz="1400" b="0" i="0" u="none" strike="noStrike" cap="none" normalizeH="0" baseline="0" dirty="0" smtClean="0">
                <a:ln>
                  <a:noFill/>
                </a:ln>
                <a:solidFill>
                  <a:srgbClr val="000000"/>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secondAmbulance</a:t>
            </a:r>
            <a:r>
              <a:rPr kumimoji="0" lang="pl-PL" altLang="pl-PL" sz="1400" b="0" i="0" u="none" strike="noStrike" cap="none" normalizeH="0" baseline="0" dirty="0" smtClean="0">
                <a:ln>
                  <a:noFill/>
                </a:ln>
                <a:solidFill>
                  <a:srgbClr val="000000"/>
                </a:solidFill>
                <a:effectLst/>
                <a:latin typeface="Monaco"/>
              </a:rPr>
              <a:t> = </a:t>
            </a:r>
            <a:r>
              <a:rPr kumimoji="0" lang="pl-PL" altLang="pl-PL" sz="1400" b="1" i="0" u="none" strike="noStrike" cap="none" normalizeH="0" baseline="0" dirty="0" err="1" smtClean="0">
                <a:ln>
                  <a:noFill/>
                </a:ln>
                <a:solidFill>
                  <a:srgbClr val="006699"/>
                </a:solidFill>
                <a:effectLst/>
                <a:latin typeface="Monaco"/>
              </a:rPr>
              <a:t>new</a:t>
            </a:r>
            <a:r>
              <a:rPr kumimoji="0" lang="pl-PL" altLang="pl-PL" sz="20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SecondAmbulance</a:t>
            </a:r>
            <a:r>
              <a:rPr kumimoji="0" lang="pl-PL" altLang="pl-PL" sz="1400" b="0" i="0" u="none" strike="noStrike" cap="none" normalizeH="0" baseline="0" dirty="0" smtClean="0">
                <a:ln>
                  <a:noFill/>
                </a:ln>
                <a:solidFill>
                  <a:srgbClr val="000000"/>
                </a:solidFill>
                <a:effectLst/>
                <a:latin typeface="Monaco"/>
              </a:rPr>
              <a:t>(</a:t>
            </a:r>
            <a:r>
              <a:rPr kumimoji="0" lang="pl-PL" altLang="pl-PL" sz="1400" b="0" i="0" u="none" strike="noStrike" cap="none" normalizeH="0" baseline="0" dirty="0" err="1" smtClean="0">
                <a:ln>
                  <a:noFill/>
                </a:ln>
                <a:solidFill>
                  <a:srgbClr val="000000"/>
                </a:solidFill>
                <a:effectLst/>
                <a:latin typeface="Monaco"/>
              </a:rPr>
              <a:t>operatorAdam</a:t>
            </a:r>
            <a:r>
              <a:rPr kumimoji="0" lang="pl-PL" altLang="pl-PL" sz="1400" b="0" i="0" u="none" strike="noStrike" cap="none" normalizeH="0" baseline="0" dirty="0" smtClean="0">
                <a:ln>
                  <a:noFill/>
                </a:ln>
                <a:solidFill>
                  <a:srgbClr val="000000"/>
                </a:solidFill>
                <a:effectLst/>
                <a:latin typeface="Monaco"/>
              </a:rPr>
              <a:t>);</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ThirdAmbulance</a:t>
            </a:r>
            <a:r>
              <a:rPr kumimoji="0" lang="pl-PL" altLang="pl-PL" sz="1400" b="0" i="0" u="none" strike="noStrike" cap="none" normalizeH="0" baseline="0" dirty="0" smtClean="0">
                <a:ln>
                  <a:noFill/>
                </a:ln>
                <a:solidFill>
                  <a:srgbClr val="000000"/>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thirdAmbulance</a:t>
            </a:r>
            <a:r>
              <a:rPr kumimoji="0" lang="pl-PL" altLang="pl-PL" sz="1400" b="0" i="0" u="none" strike="noStrike" cap="none" normalizeH="0" baseline="0" dirty="0" smtClean="0">
                <a:ln>
                  <a:noFill/>
                </a:ln>
                <a:solidFill>
                  <a:srgbClr val="000000"/>
                </a:solidFill>
                <a:effectLst/>
                <a:latin typeface="Monaco"/>
              </a:rPr>
              <a:t> = </a:t>
            </a:r>
            <a:r>
              <a:rPr kumimoji="0" lang="pl-PL" altLang="pl-PL" sz="1400" b="1" i="0" u="none" strike="noStrike" cap="none" normalizeH="0" baseline="0" dirty="0" err="1" smtClean="0">
                <a:ln>
                  <a:noFill/>
                </a:ln>
                <a:solidFill>
                  <a:srgbClr val="006699"/>
                </a:solidFill>
                <a:effectLst/>
                <a:latin typeface="Monaco"/>
              </a:rPr>
              <a:t>new</a:t>
            </a:r>
            <a:r>
              <a:rPr kumimoji="0" lang="pl-PL" altLang="pl-PL" sz="20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ThirdAmbulance</a:t>
            </a:r>
            <a:r>
              <a:rPr kumimoji="0" lang="pl-PL" altLang="pl-PL" sz="1400" b="0" i="0" u="none" strike="noStrike" cap="none" normalizeH="0" baseline="0" dirty="0" smtClean="0">
                <a:ln>
                  <a:noFill/>
                </a:ln>
                <a:solidFill>
                  <a:srgbClr val="000000"/>
                </a:solidFill>
                <a:effectLst/>
                <a:latin typeface="Monaco"/>
              </a:rPr>
              <a:t>((</a:t>
            </a:r>
            <a:r>
              <a:rPr kumimoji="0" lang="pl-PL" altLang="pl-PL" sz="1400" b="0" i="0" u="none" strike="noStrike" cap="none" normalizeH="0" baseline="0" dirty="0" err="1" smtClean="0">
                <a:ln>
                  <a:noFill/>
                </a:ln>
                <a:solidFill>
                  <a:srgbClr val="000000"/>
                </a:solidFill>
                <a:effectLst/>
                <a:latin typeface="Monaco"/>
              </a:rPr>
              <a:t>operatorAdam</a:t>
            </a:r>
            <a:r>
              <a:rPr kumimoji="0" lang="pl-PL" altLang="pl-PL" sz="1400" b="0" i="0" u="none" strike="noStrike" cap="none" normalizeH="0" baseline="0" dirty="0" smtClean="0">
                <a:ln>
                  <a:noFill/>
                </a:ln>
                <a:solidFill>
                  <a:srgbClr val="000000"/>
                </a:solidFill>
                <a:effectLst/>
                <a:latin typeface="Monaco"/>
              </a:rPr>
              <a:t>));</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2000" b="0" i="0" u="none" strike="noStrike" cap="none" normalizeH="0" baseline="0" dirty="0" smtClean="0">
                <a:ln>
                  <a:noFill/>
                </a:ln>
                <a:solidFill>
                  <a:srgbClr val="333333"/>
                </a:solidFill>
                <a:effectLst/>
                <a:latin typeface="Monaco"/>
              </a:rPr>
              <a:t> </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operatorAdam.setStatus</a:t>
            </a:r>
            <a:r>
              <a:rPr kumimoji="0" lang="pl-PL" altLang="pl-PL" sz="1400" b="0" i="0" u="none" strike="noStrike" cap="none" normalizeH="0" baseline="0" dirty="0" smtClean="0">
                <a:ln>
                  <a:noFill/>
                </a:ln>
                <a:solidFill>
                  <a:srgbClr val="000000"/>
                </a:solidFill>
                <a:effectLst/>
                <a:latin typeface="Monaco"/>
              </a:rPr>
              <a:t>(</a:t>
            </a:r>
            <a:r>
              <a:rPr kumimoji="0" lang="pl-PL" altLang="pl-PL" sz="1400" b="0" i="0" u="none" strike="noStrike" cap="none" normalizeH="0" baseline="0" dirty="0" smtClean="0">
                <a:ln>
                  <a:noFill/>
                </a:ln>
                <a:solidFill>
                  <a:srgbClr val="0000FF"/>
                </a:solidFill>
                <a:effectLst/>
                <a:latin typeface="Monaco"/>
              </a:rPr>
              <a:t>"Car </a:t>
            </a:r>
            <a:r>
              <a:rPr kumimoji="0" lang="pl-PL" altLang="pl-PL" sz="1400" b="0" i="0" u="none" strike="noStrike" cap="none" normalizeH="0" baseline="0" dirty="0" err="1" smtClean="0">
                <a:ln>
                  <a:noFill/>
                </a:ln>
                <a:solidFill>
                  <a:srgbClr val="0000FF"/>
                </a:solidFill>
                <a:effectLst/>
                <a:latin typeface="Monaco"/>
              </a:rPr>
              <a:t>accident</a:t>
            </a:r>
            <a:r>
              <a:rPr kumimoji="0" lang="pl-PL" altLang="pl-PL" sz="1400" b="0" i="0" u="none" strike="noStrike" cap="none" normalizeH="0" baseline="0" dirty="0" smtClean="0">
                <a:ln>
                  <a:noFill/>
                </a:ln>
                <a:solidFill>
                  <a:srgbClr val="0000FF"/>
                </a:solidFill>
                <a:effectLst/>
                <a:latin typeface="Monaco"/>
              </a:rPr>
              <a:t>"</a:t>
            </a:r>
            <a:r>
              <a:rPr kumimoji="0" lang="pl-PL" altLang="pl-PL" sz="1400" b="0" i="0" u="none" strike="noStrike" cap="none" normalizeH="0" baseline="0" dirty="0" smtClean="0">
                <a:ln>
                  <a:noFill/>
                </a:ln>
                <a:solidFill>
                  <a:srgbClr val="000000"/>
                </a:solidFill>
                <a:effectLst/>
                <a:latin typeface="Monaco"/>
              </a:rPr>
              <a:t>);</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operatorAdam.setStatus</a:t>
            </a:r>
            <a:r>
              <a:rPr kumimoji="0" lang="pl-PL" altLang="pl-PL" sz="1400" b="0" i="0" u="none" strike="noStrike" cap="none" normalizeH="0" baseline="0" dirty="0" smtClean="0">
                <a:ln>
                  <a:noFill/>
                </a:ln>
                <a:solidFill>
                  <a:srgbClr val="000000"/>
                </a:solidFill>
                <a:effectLst/>
                <a:latin typeface="Monaco"/>
              </a:rPr>
              <a:t>(</a:t>
            </a:r>
            <a:r>
              <a:rPr kumimoji="0" lang="pl-PL" altLang="pl-PL" sz="1400" b="0" i="0" u="none" strike="noStrike" cap="none" normalizeH="0" baseline="0" dirty="0" smtClean="0">
                <a:ln>
                  <a:noFill/>
                </a:ln>
                <a:solidFill>
                  <a:srgbClr val="0000FF"/>
                </a:solidFill>
                <a:effectLst/>
                <a:latin typeface="Monaco"/>
              </a:rPr>
              <a:t>"</a:t>
            </a:r>
            <a:r>
              <a:rPr kumimoji="0" lang="pl-PL" altLang="pl-PL" sz="1400" b="0" i="0" u="none" strike="noStrike" cap="none" normalizeH="0" baseline="0" dirty="0" err="1" smtClean="0">
                <a:ln>
                  <a:noFill/>
                </a:ln>
                <a:solidFill>
                  <a:srgbClr val="0000FF"/>
                </a:solidFill>
                <a:effectLst/>
                <a:latin typeface="Monaco"/>
              </a:rPr>
              <a:t>Faint</a:t>
            </a:r>
            <a:r>
              <a:rPr kumimoji="0" lang="pl-PL" altLang="pl-PL" sz="1400" b="0" i="0" u="none" strike="noStrike" cap="none" normalizeH="0" baseline="0" dirty="0" smtClean="0">
                <a:ln>
                  <a:noFill/>
                </a:ln>
                <a:solidFill>
                  <a:srgbClr val="0000FF"/>
                </a:solidFill>
                <a:effectLst/>
                <a:latin typeface="Monaco"/>
              </a:rPr>
              <a:t>"</a:t>
            </a:r>
            <a:r>
              <a:rPr kumimoji="0" lang="pl-PL" altLang="pl-PL" sz="1400" b="0" i="0" u="none" strike="noStrike" cap="none" normalizeH="0" baseline="0" dirty="0" smtClean="0">
                <a:ln>
                  <a:noFill/>
                </a:ln>
                <a:solidFill>
                  <a:srgbClr val="000000"/>
                </a:solidFill>
                <a:effectLst/>
                <a:latin typeface="Monaco"/>
              </a:rPr>
              <a:t>);</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err="1" smtClean="0">
                <a:ln>
                  <a:noFill/>
                </a:ln>
                <a:solidFill>
                  <a:srgbClr val="000000"/>
                </a:solidFill>
                <a:effectLst/>
                <a:latin typeface="Monaco"/>
              </a:rPr>
              <a:t>operatorAdam.setStatus</a:t>
            </a:r>
            <a:r>
              <a:rPr kumimoji="0" lang="pl-PL" altLang="pl-PL" sz="1400" b="0" i="0" u="none" strike="noStrike" cap="none" normalizeH="0" baseline="0" dirty="0" smtClean="0">
                <a:ln>
                  <a:noFill/>
                </a:ln>
                <a:solidFill>
                  <a:srgbClr val="000000"/>
                </a:solidFill>
                <a:effectLst/>
                <a:latin typeface="Monaco"/>
              </a:rPr>
              <a:t>(</a:t>
            </a:r>
            <a:r>
              <a:rPr kumimoji="0" lang="pl-PL" altLang="pl-PL" sz="1400" b="0" i="0" u="none" strike="noStrike" cap="none" normalizeH="0" baseline="0" dirty="0" smtClean="0">
                <a:ln>
                  <a:noFill/>
                </a:ln>
                <a:solidFill>
                  <a:srgbClr val="0000FF"/>
                </a:solidFill>
                <a:effectLst/>
                <a:latin typeface="Monaco"/>
              </a:rPr>
              <a:t>"</a:t>
            </a:r>
            <a:r>
              <a:rPr kumimoji="0" lang="pl-PL" altLang="pl-PL" sz="1400" b="0" i="0" u="none" strike="noStrike" cap="none" normalizeH="0" baseline="0" dirty="0" err="1" smtClean="0">
                <a:ln>
                  <a:noFill/>
                </a:ln>
                <a:solidFill>
                  <a:srgbClr val="0000FF"/>
                </a:solidFill>
                <a:effectLst/>
                <a:latin typeface="Monaco"/>
              </a:rPr>
              <a:t>Broken</a:t>
            </a:r>
            <a:r>
              <a:rPr kumimoji="0" lang="pl-PL" altLang="pl-PL" sz="1400" b="0" i="0" u="none" strike="noStrike" cap="none" normalizeH="0" baseline="0" dirty="0" smtClean="0">
                <a:ln>
                  <a:noFill/>
                </a:ln>
                <a:solidFill>
                  <a:srgbClr val="0000FF"/>
                </a:solidFill>
                <a:effectLst/>
                <a:latin typeface="Monaco"/>
              </a:rPr>
              <a:t> </a:t>
            </a:r>
            <a:r>
              <a:rPr kumimoji="0" lang="pl-PL" altLang="pl-PL" sz="1400" b="0" i="0" u="none" strike="noStrike" cap="none" normalizeH="0" baseline="0" dirty="0" err="1" smtClean="0">
                <a:ln>
                  <a:noFill/>
                </a:ln>
                <a:solidFill>
                  <a:srgbClr val="0000FF"/>
                </a:solidFill>
                <a:effectLst/>
                <a:latin typeface="Monaco"/>
              </a:rPr>
              <a:t>bone</a:t>
            </a:r>
            <a:r>
              <a:rPr kumimoji="0" lang="pl-PL" altLang="pl-PL" sz="1400" b="0" i="0" u="none" strike="noStrike" cap="none" normalizeH="0" baseline="0" dirty="0" smtClean="0">
                <a:ln>
                  <a:noFill/>
                </a:ln>
                <a:solidFill>
                  <a:srgbClr val="0000FF"/>
                </a:solidFill>
                <a:effectLst/>
                <a:latin typeface="Monaco"/>
              </a:rPr>
              <a:t>"</a:t>
            </a:r>
            <a:r>
              <a:rPr kumimoji="0" lang="pl-PL" altLang="pl-PL" sz="1400" b="0" i="0" u="none" strike="noStrike" cap="none" normalizeH="0" baseline="0" dirty="0" smtClean="0">
                <a:ln>
                  <a:noFill/>
                </a:ln>
                <a:solidFill>
                  <a:srgbClr val="000000"/>
                </a:solidFill>
                <a:effectLst/>
                <a:latin typeface="Monaco"/>
              </a:rPr>
              <a:t>);</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333333"/>
                </a:solidFill>
                <a:effectLst/>
                <a:latin typeface="Monaco"/>
              </a:rPr>
              <a:t>    </a:t>
            </a:r>
            <a:r>
              <a:rPr kumimoji="0" lang="pl-PL" altLang="pl-PL" sz="1400" b="0" i="0" u="none" strike="noStrike" cap="none" normalizeH="0" baseline="0" dirty="0" smtClean="0">
                <a:ln>
                  <a:noFill/>
                </a:ln>
                <a:solidFill>
                  <a:srgbClr val="000000"/>
                </a:solidFill>
                <a:effectLst/>
                <a:latin typeface="Monaco"/>
              </a:rPr>
              <a:t>}</a:t>
            </a:r>
            <a:endParaRPr kumimoji="0" lang="pl-PL" altLang="pl-PL"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400" b="0" i="0" u="none" strike="noStrike" cap="none" normalizeH="0" baseline="0" dirty="0" smtClean="0">
                <a:ln>
                  <a:noFill/>
                </a:ln>
                <a:solidFill>
                  <a:srgbClr val="000000"/>
                </a:solidFill>
                <a:effectLst/>
                <a:latin typeface="Monaco"/>
              </a:rPr>
              <a:t>}</a:t>
            </a:r>
            <a:endParaRPr kumimoji="0" lang="pl-PL" altLang="pl-PL" sz="3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148939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Wzorzec dekorator</a:t>
            </a:r>
            <a:endParaRPr lang="pl-PL" dirty="0"/>
          </a:p>
        </p:txBody>
      </p:sp>
      <p:sp>
        <p:nvSpPr>
          <p:cNvPr id="3" name="Symbol zastępczy zawartości 2"/>
          <p:cNvSpPr>
            <a:spLocks noGrp="1"/>
          </p:cNvSpPr>
          <p:nvPr>
            <p:ph idx="1"/>
          </p:nvPr>
        </p:nvSpPr>
        <p:spPr>
          <a:xfrm>
            <a:off x="503340" y="1073791"/>
            <a:ext cx="4343684" cy="5203624"/>
          </a:xfrm>
        </p:spPr>
        <p:txBody>
          <a:bodyPr/>
          <a:lstStyle/>
          <a:p>
            <a:r>
              <a:rPr lang="pl-PL" dirty="0"/>
              <a:t>Witajcie w </a:t>
            </a:r>
            <a:r>
              <a:rPr lang="pl-PL" dirty="0" err="1"/>
              <a:t>StarCafe</a:t>
            </a:r>
            <a:r>
              <a:rPr lang="pl-PL" dirty="0"/>
              <a:t> – najbardziej popularnej sieci </a:t>
            </a:r>
            <a:r>
              <a:rPr lang="pl-PL" dirty="0" err="1"/>
              <a:t>kawiarnii</a:t>
            </a:r>
            <a:r>
              <a:rPr lang="pl-PL" dirty="0"/>
              <a:t> w Polsce! Kiedy pierwsza kawiarnia otwierała swe podwoje dla klientów diagram klas wyglądał tak:</a:t>
            </a:r>
          </a:p>
          <a:p>
            <a:endParaRPr lang="pl-PL" dirty="0"/>
          </a:p>
        </p:txBody>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a:spLocks noGrp="1"/>
          </p:cNvSpPr>
          <p:nvPr>
            <p:ph type="ftr" sz="quarter" idx="11"/>
          </p:nvPr>
        </p:nvSpPr>
        <p:spPr>
          <a:xfrm>
            <a:off x="3020438" y="6408790"/>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4847023" y="1073791"/>
            <a:ext cx="7012177" cy="4777527"/>
          </a:xfrm>
          <a:prstGeom prst="rect">
            <a:avLst/>
          </a:prstGeom>
        </p:spPr>
      </p:pic>
    </p:spTree>
    <p:extLst>
      <p:ext uri="{BB962C8B-B14F-4D97-AF65-F5344CB8AC3E}">
        <p14:creationId xmlns:p14="http://schemas.microsoft.com/office/powerpoint/2010/main" val="137557121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Star </a:t>
            </a:r>
            <a:r>
              <a:rPr lang="pl-PL" dirty="0" err="1"/>
              <a:t>Cafe</a:t>
            </a:r>
            <a:endParaRPr lang="pl-PL" dirty="0"/>
          </a:p>
        </p:txBody>
      </p:sp>
      <p:sp>
        <p:nvSpPr>
          <p:cNvPr id="3" name="Symbol zastępczy zawartości 2"/>
          <p:cNvSpPr>
            <a:spLocks noGrp="1"/>
          </p:cNvSpPr>
          <p:nvPr>
            <p:ph idx="1"/>
          </p:nvPr>
        </p:nvSpPr>
        <p:spPr>
          <a:xfrm>
            <a:off x="-285925" y="963039"/>
            <a:ext cx="10515600" cy="1955468"/>
          </a:xfrm>
        </p:spPr>
        <p:txBody>
          <a:bodyPr/>
          <a:lstStyle/>
          <a:p>
            <a:r>
              <a:rPr lang="pl-PL" dirty="0"/>
              <a:t>Jednak po pewnym czasie zaczęli dokładać dodatki</a:t>
            </a:r>
            <a:r>
              <a:rPr lang="pl-PL" dirty="0" smtClean="0"/>
              <a:t> </a:t>
            </a:r>
            <a:r>
              <a:rPr lang="pl-PL" dirty="0"/>
              <a:t>kawy </a:t>
            </a:r>
            <a:r>
              <a:rPr lang="pl-PL" dirty="0" smtClean="0"/>
              <a:t>:</a:t>
            </a:r>
            <a:endParaRPr lang="pl-PL" dirty="0"/>
          </a:p>
          <a:p>
            <a:endParaRPr lang="pl-PL" dirty="0"/>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a:spLocks noGrp="1"/>
          </p:cNvSpPr>
          <p:nvPr>
            <p:ph type="ftr" sz="quarter" idx="11"/>
          </p:nvPr>
        </p:nvSpPr>
        <p:spPr>
          <a:xfrm>
            <a:off x="3020438" y="6408790"/>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2285767" y="1346454"/>
            <a:ext cx="7036136" cy="5062336"/>
          </a:xfrm>
          <a:prstGeom prst="rect">
            <a:avLst/>
          </a:prstGeom>
        </p:spPr>
      </p:pic>
    </p:spTree>
    <p:extLst>
      <p:ext uri="{BB962C8B-B14F-4D97-AF65-F5344CB8AC3E}">
        <p14:creationId xmlns:p14="http://schemas.microsoft.com/office/powerpoint/2010/main" val="4176535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Star </a:t>
            </a:r>
            <a:r>
              <a:rPr lang="pl-PL" dirty="0" err="1"/>
              <a:t>Cafe</a:t>
            </a:r>
            <a:endParaRPr lang="pl-PL" dirty="0"/>
          </a:p>
        </p:txBody>
      </p:sp>
      <p:sp>
        <p:nvSpPr>
          <p:cNvPr id="3" name="Symbol zastępczy zawartości 2"/>
          <p:cNvSpPr>
            <a:spLocks noGrp="1"/>
          </p:cNvSpPr>
          <p:nvPr>
            <p:ph idx="1"/>
          </p:nvPr>
        </p:nvSpPr>
        <p:spPr>
          <a:xfrm>
            <a:off x="-285925" y="963039"/>
            <a:ext cx="10515600" cy="1955468"/>
          </a:xfrm>
        </p:spPr>
        <p:txBody>
          <a:bodyPr/>
          <a:lstStyle/>
          <a:p>
            <a:r>
              <a:rPr lang="pl-PL" dirty="0"/>
              <a:t>Jednak po pewnym czasie zaczęli dokładać dodatki</a:t>
            </a:r>
            <a:r>
              <a:rPr lang="pl-PL" dirty="0" smtClean="0"/>
              <a:t> </a:t>
            </a:r>
            <a:r>
              <a:rPr lang="pl-PL" dirty="0"/>
              <a:t>kawy </a:t>
            </a:r>
            <a:r>
              <a:rPr lang="pl-PL" dirty="0" smtClean="0"/>
              <a:t>:</a:t>
            </a:r>
            <a:endParaRPr lang="pl-PL" dirty="0"/>
          </a:p>
          <a:p>
            <a:endParaRPr lang="pl-PL" dirty="0"/>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a:spLocks noGrp="1"/>
          </p:cNvSpPr>
          <p:nvPr>
            <p:ph type="ftr" sz="quarter" idx="11"/>
          </p:nvPr>
        </p:nvSpPr>
        <p:spPr>
          <a:xfrm>
            <a:off x="3020438" y="6408790"/>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2285767" y="1346454"/>
            <a:ext cx="7036136" cy="5062336"/>
          </a:xfrm>
          <a:prstGeom prst="rect">
            <a:avLst/>
          </a:prstGeom>
        </p:spPr>
      </p:pic>
      <p:pic>
        <p:nvPicPr>
          <p:cNvPr id="12290" name="Picture 2" descr="Znalezione obrazy dla zapytania stachu jo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7903" y="1850930"/>
            <a:ext cx="30480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2554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O nie, jesteśmy zgubieni!</a:t>
            </a:r>
            <a:endParaRPr lang="pl-PL" dirty="0"/>
          </a:p>
        </p:txBody>
      </p:sp>
      <p:sp>
        <p:nvSpPr>
          <p:cNvPr id="3" name="Symbol zastępczy zawartości 2"/>
          <p:cNvSpPr>
            <a:spLocks noGrp="1"/>
          </p:cNvSpPr>
          <p:nvPr>
            <p:ph idx="1"/>
          </p:nvPr>
        </p:nvSpPr>
        <p:spPr/>
        <p:txBody>
          <a:bodyPr/>
          <a:lstStyle/>
          <a:p>
            <a:endParaRPr lang="pl-PL"/>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a:spLocks noGrp="1"/>
          </p:cNvSpPr>
          <p:nvPr>
            <p:ph type="ftr" sz="quarter" idx="11"/>
          </p:nvPr>
        </p:nvSpPr>
        <p:spPr>
          <a:xfrm>
            <a:off x="3020438" y="6408790"/>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11266" name="Picture 2" descr="Znalezione obrazy dla zapytania jesteÅmy zgubien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9790" y="1332301"/>
            <a:ext cx="8908089" cy="501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901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A9F86F-1F31-4121-B16D-2D49E22DA52A}"/>
              </a:ext>
            </a:extLst>
          </p:cNvPr>
          <p:cNvSpPr>
            <a:spLocks noGrp="1"/>
          </p:cNvSpPr>
          <p:nvPr>
            <p:ph type="title"/>
          </p:nvPr>
        </p:nvSpPr>
        <p:spPr>
          <a:xfrm>
            <a:off x="385894" y="953443"/>
            <a:ext cx="11263560" cy="1047488"/>
          </a:xfrm>
        </p:spPr>
        <p:txBody>
          <a:bodyPr/>
          <a:lstStyle/>
          <a:p>
            <a:pPr algn="ctr"/>
            <a:r>
              <a:rPr lang="pl-PL" dirty="0" smtClean="0"/>
              <a:t>Wzorce projektowe – ogólnie</a:t>
            </a:r>
            <a:endParaRPr lang="pl-PL" dirty="0"/>
          </a:p>
        </p:txBody>
      </p:sp>
      <p:sp>
        <p:nvSpPr>
          <p:cNvPr id="7"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
        <p:nvSpPr>
          <p:cNvPr id="8" name="CustomShape 2"/>
          <p:cNvSpPr/>
          <p:nvPr/>
        </p:nvSpPr>
        <p:spPr>
          <a:xfrm>
            <a:off x="1524360" y="2467737"/>
            <a:ext cx="9143280" cy="379045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pl-PL" sz="2700" b="0" strike="noStrike" spc="-1" dirty="0">
                <a:solidFill>
                  <a:srgbClr val="FFFFFF"/>
                </a:solidFill>
                <a:uFill>
                  <a:solidFill>
                    <a:srgbClr val="FFFFFF"/>
                  </a:solidFill>
                </a:uFill>
                <a:latin typeface="Arial"/>
              </a:rPr>
              <a:t>Wzorzec projektowy (ang. design </a:t>
            </a:r>
            <a:r>
              <a:rPr lang="pl-PL" sz="2700" b="0" strike="noStrike" spc="-1" dirty="0" err="1">
                <a:solidFill>
                  <a:srgbClr val="FFFFFF"/>
                </a:solidFill>
                <a:uFill>
                  <a:solidFill>
                    <a:srgbClr val="FFFFFF"/>
                  </a:solidFill>
                </a:uFill>
                <a:latin typeface="Arial"/>
              </a:rPr>
              <a:t>pattern</a:t>
            </a:r>
            <a:r>
              <a:rPr lang="pl-PL" sz="2700" b="0" strike="noStrike" spc="-1" dirty="0">
                <a:solidFill>
                  <a:srgbClr val="FFFFFF"/>
                </a:solidFill>
                <a:uFill>
                  <a:solidFill>
                    <a:srgbClr val="FFFFFF"/>
                  </a:solidFill>
                </a:uFill>
                <a:latin typeface="Arial"/>
              </a:rPr>
              <a:t>) </a:t>
            </a:r>
            <a:r>
              <a:rPr lang="pl-PL" sz="2700" b="0" strike="noStrike" spc="-1" dirty="0" smtClean="0">
                <a:solidFill>
                  <a:srgbClr val="FFFFFF"/>
                </a:solidFill>
                <a:uFill>
                  <a:solidFill>
                    <a:srgbClr val="FFFFFF"/>
                  </a:solidFill>
                </a:uFill>
                <a:latin typeface="Arial"/>
              </a:rPr>
              <a:t>to </a:t>
            </a:r>
            <a:r>
              <a:rPr lang="pl-PL" sz="2700" b="1" strike="noStrike" spc="-1" dirty="0">
                <a:solidFill>
                  <a:srgbClr val="FFFFFF"/>
                </a:solidFill>
                <a:uFill>
                  <a:solidFill>
                    <a:srgbClr val="FFFFFF"/>
                  </a:solidFill>
                </a:uFill>
                <a:latin typeface="Arial"/>
              </a:rPr>
              <a:t>uniwersalne</a:t>
            </a:r>
            <a:r>
              <a:rPr lang="pl-PL" sz="2700" b="0" strike="noStrike" spc="-1" dirty="0">
                <a:solidFill>
                  <a:srgbClr val="FFFFFF"/>
                </a:solidFill>
                <a:uFill>
                  <a:solidFill>
                    <a:srgbClr val="FFFFFF"/>
                  </a:solidFill>
                </a:uFill>
                <a:latin typeface="Arial"/>
              </a:rPr>
              <a:t>, </a:t>
            </a:r>
            <a:r>
              <a:rPr lang="pl-PL" sz="2700" b="1" strike="noStrike" spc="-1" dirty="0">
                <a:solidFill>
                  <a:srgbClr val="FFFFFF"/>
                </a:solidFill>
                <a:uFill>
                  <a:solidFill>
                    <a:srgbClr val="FFFFFF"/>
                  </a:solidFill>
                </a:uFill>
                <a:latin typeface="Arial"/>
              </a:rPr>
              <a:t>sprawdzone</a:t>
            </a:r>
            <a:r>
              <a:rPr lang="pl-PL" sz="2700" b="0" strike="noStrike" spc="-1" dirty="0">
                <a:solidFill>
                  <a:srgbClr val="FFFFFF"/>
                </a:solidFill>
                <a:uFill>
                  <a:solidFill>
                    <a:srgbClr val="FFFFFF"/>
                  </a:solidFill>
                </a:uFill>
                <a:latin typeface="Arial"/>
              </a:rPr>
              <a:t> w praktyce </a:t>
            </a:r>
            <a:r>
              <a:rPr lang="pl-PL" sz="2700" b="1" strike="noStrike" spc="-1" dirty="0">
                <a:solidFill>
                  <a:srgbClr val="FFFFFF"/>
                </a:solidFill>
                <a:uFill>
                  <a:solidFill>
                    <a:srgbClr val="FFFFFF"/>
                  </a:solidFill>
                </a:uFill>
                <a:latin typeface="Arial"/>
              </a:rPr>
              <a:t>rozwiązanie</a:t>
            </a:r>
            <a:r>
              <a:rPr lang="pl-PL" sz="2700" b="0" strike="noStrike" spc="-1" dirty="0">
                <a:solidFill>
                  <a:srgbClr val="FFFFFF"/>
                </a:solidFill>
                <a:uFill>
                  <a:solidFill>
                    <a:srgbClr val="FFFFFF"/>
                  </a:solidFill>
                </a:uFill>
                <a:latin typeface="Arial"/>
              </a:rPr>
              <a:t> często pojawiających się, powtarzalnych problemów projektowych. Pokazuje powiązania i zależności pomiędzy klasami oraz obiektami i </a:t>
            </a:r>
            <a:r>
              <a:rPr lang="pl-PL" sz="2700" b="1" strike="noStrike" spc="-1" dirty="0">
                <a:solidFill>
                  <a:srgbClr val="FFFFFF"/>
                </a:solidFill>
                <a:uFill>
                  <a:solidFill>
                    <a:srgbClr val="FFFFFF"/>
                  </a:solidFill>
                </a:uFill>
                <a:latin typeface="Arial"/>
              </a:rPr>
              <a:t>ułatwia</a:t>
            </a:r>
            <a:r>
              <a:rPr lang="pl-PL" sz="2700" b="0" strike="noStrike" spc="-1" dirty="0">
                <a:solidFill>
                  <a:srgbClr val="FFFFFF"/>
                </a:solidFill>
                <a:uFill>
                  <a:solidFill>
                    <a:srgbClr val="FFFFFF"/>
                  </a:solidFill>
                </a:uFill>
                <a:latin typeface="Arial"/>
              </a:rPr>
              <a:t> tworzenie, modyfikację oraz pielęgnację kodu źródłowego. </a:t>
            </a:r>
            <a:r>
              <a:rPr lang="pl-PL" sz="2700" b="1" strike="noStrike" spc="-1" dirty="0">
                <a:solidFill>
                  <a:srgbClr val="FFFFFF"/>
                </a:solidFill>
                <a:uFill>
                  <a:solidFill>
                    <a:srgbClr val="FFFFFF"/>
                  </a:solidFill>
                </a:uFill>
                <a:latin typeface="Arial"/>
              </a:rPr>
              <a:t>Jest opisem rozwiązania</a:t>
            </a:r>
            <a:r>
              <a:rPr lang="pl-PL" sz="2700" b="0" strike="noStrike" spc="-1" dirty="0">
                <a:solidFill>
                  <a:srgbClr val="FFFFFF"/>
                </a:solidFill>
                <a:uFill>
                  <a:solidFill>
                    <a:srgbClr val="FFFFFF"/>
                  </a:solidFill>
                </a:uFill>
                <a:latin typeface="Arial"/>
              </a:rPr>
              <a:t>, a nie jego implementacją. Wzorce projektowe stosowane są w projektach wykorzystujących programowanie obiektowe.</a:t>
            </a:r>
          </a:p>
        </p:txBody>
      </p:sp>
    </p:spTree>
    <p:extLst>
      <p:ext uri="{BB962C8B-B14F-4D97-AF65-F5344CB8AC3E}">
        <p14:creationId xmlns:p14="http://schemas.microsoft.com/office/powerpoint/2010/main" val="89704033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Łatwa rozbudowa bez modyfikacji</a:t>
            </a:r>
            <a:endParaRPr lang="pl-PL" dirty="0"/>
          </a:p>
        </p:txBody>
      </p:sp>
      <p:sp>
        <p:nvSpPr>
          <p:cNvPr id="3" name="Symbol zastępczy zawartości 2"/>
          <p:cNvSpPr>
            <a:spLocks noGrp="1"/>
          </p:cNvSpPr>
          <p:nvPr>
            <p:ph idx="1"/>
          </p:nvPr>
        </p:nvSpPr>
        <p:spPr>
          <a:xfrm>
            <a:off x="838200" y="1535185"/>
            <a:ext cx="10515600" cy="4742230"/>
          </a:xfrm>
        </p:spPr>
        <p:txBody>
          <a:bodyPr/>
          <a:lstStyle/>
          <a:p>
            <a:r>
              <a:rPr lang="pl-PL" dirty="0"/>
              <a:t>Naszym celem jest umożliwienie łatwej rozbudowy poszczególnych klas poprzez dodanie im nowych zachowań, ale bez konieczności modyfikacji ich istniejącego kodu. Co otrzymamy w zamian? – Struktury, które będą łatwo adaptowały się do zmian i będą wystarczająco elastyczne, aby przyjąć nowe zachowania spełniające nowe wymagania.</a:t>
            </a:r>
          </a:p>
          <a:p>
            <a:endParaRPr lang="pl-PL" dirty="0"/>
          </a:p>
        </p:txBody>
      </p:sp>
      <p:sp>
        <p:nvSpPr>
          <p:cNvPr id="8" name="Symbol zastępczy stopki 3"/>
          <p:cNvSpPr>
            <a:spLocks noGrp="1"/>
          </p:cNvSpPr>
          <p:nvPr>
            <p:ph type="ftr" sz="quarter" idx="11"/>
          </p:nvPr>
        </p:nvSpPr>
        <p:spPr>
          <a:xfrm>
            <a:off x="3020438" y="6408790"/>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sp>
        <p:nvSpPr>
          <p:cNvPr id="9" name="Prostokąt 8"/>
          <p:cNvSpPr/>
          <p:nvPr/>
        </p:nvSpPr>
        <p:spPr>
          <a:xfrm>
            <a:off x="3922035" y="4313364"/>
            <a:ext cx="4347929" cy="122479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l-PL" dirty="0" smtClean="0">
                <a:solidFill>
                  <a:srgbClr val="775973"/>
                </a:solidFill>
              </a:rPr>
              <a:t>Reguła projektowania: </a:t>
            </a:r>
            <a:r>
              <a:rPr lang="pl-PL" dirty="0" smtClean="0"/>
              <a:t/>
            </a:r>
            <a:br>
              <a:rPr lang="pl-PL" dirty="0" smtClean="0"/>
            </a:br>
            <a:r>
              <a:rPr lang="pl-PL" dirty="0" smtClean="0"/>
              <a:t>Klasy powinny być otwarte na rozbudowę, ale zamknięte na modyfikacje </a:t>
            </a:r>
            <a:br>
              <a:rPr lang="pl-PL" dirty="0" smtClean="0"/>
            </a:br>
            <a:r>
              <a:rPr lang="pl-PL" dirty="0" smtClean="0"/>
              <a:t>(zasady S.O.L.I.D)</a:t>
            </a:r>
            <a:endParaRPr lang="pl-PL" dirty="0"/>
          </a:p>
        </p:txBody>
      </p:sp>
    </p:spTree>
    <p:extLst>
      <p:ext uri="{BB962C8B-B14F-4D97-AF65-F5344CB8AC3E}">
        <p14:creationId xmlns:p14="http://schemas.microsoft.com/office/powerpoint/2010/main" val="19013574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Zacznijmy zabawę z dekoratorem</a:t>
            </a:r>
          </a:p>
        </p:txBody>
      </p:sp>
      <p:sp>
        <p:nvSpPr>
          <p:cNvPr id="3" name="Symbol zastępczy zawartości 2"/>
          <p:cNvSpPr>
            <a:spLocks noGrp="1"/>
          </p:cNvSpPr>
          <p:nvPr>
            <p:ph idx="1"/>
          </p:nvPr>
        </p:nvSpPr>
        <p:spPr>
          <a:xfrm>
            <a:off x="477473" y="1121853"/>
            <a:ext cx="11065778" cy="5128123"/>
          </a:xfrm>
        </p:spPr>
        <p:txBody>
          <a:bodyPr>
            <a:normAutofit/>
          </a:bodyPr>
          <a:lstStyle/>
          <a:p>
            <a:pPr lvl="0" algn="just">
              <a:lnSpc>
                <a:spcPct val="100000"/>
              </a:lnSpc>
              <a:spcBef>
                <a:spcPts val="0"/>
              </a:spcBef>
              <a:defRPr/>
            </a:pPr>
            <a:r>
              <a:rPr lang="pl-PL" dirty="0"/>
              <a:t>Zauważyliśmy, że dziedziczenie nie jest najlepszym pomysłem </a:t>
            </a:r>
            <a:r>
              <a:rPr lang="pl-PL" dirty="0" smtClean="0"/>
              <a:t/>
            </a:r>
            <a:br>
              <a:rPr lang="pl-PL" dirty="0" smtClean="0"/>
            </a:br>
            <a:r>
              <a:rPr lang="pl-PL" dirty="0" smtClean="0"/>
              <a:t>w </a:t>
            </a:r>
            <a:r>
              <a:rPr lang="pl-PL" dirty="0"/>
              <a:t>przypadku systemu zamówień napojów – mamy prawdziwą eksplozję klas. </a:t>
            </a:r>
            <a:r>
              <a:rPr lang="pl-PL" dirty="0" smtClean="0"/>
              <a:t/>
            </a:r>
            <a:br>
              <a:rPr lang="pl-PL" dirty="0" smtClean="0"/>
            </a:br>
            <a:r>
              <a:rPr lang="pl-PL" dirty="0" smtClean="0"/>
              <a:t>Spróbujmy </a:t>
            </a:r>
            <a:r>
              <a:rPr lang="pl-PL" dirty="0"/>
              <a:t>więc zrobić coś innego. </a:t>
            </a:r>
          </a:p>
          <a:p>
            <a:pPr marL="514350" lvl="0" indent="-514350" algn="just">
              <a:lnSpc>
                <a:spcPct val="100000"/>
              </a:lnSpc>
              <a:spcBef>
                <a:spcPts val="0"/>
              </a:spcBef>
              <a:buAutoNum type="arabicPeriod"/>
              <a:defRPr/>
            </a:pPr>
            <a:r>
              <a:rPr lang="pl-PL" dirty="0"/>
              <a:t>Weź obiekt </a:t>
            </a:r>
            <a:r>
              <a:rPr lang="pl-PL" dirty="0" err="1" smtClean="0"/>
              <a:t>MocnoPalona</a:t>
            </a:r>
            <a:endParaRPr lang="pl-PL" dirty="0" smtClean="0"/>
          </a:p>
          <a:p>
            <a:pPr marL="514350" indent="-514350" algn="just">
              <a:lnSpc>
                <a:spcPct val="100000"/>
              </a:lnSpc>
              <a:spcBef>
                <a:spcPts val="0"/>
              </a:spcBef>
              <a:buFont typeface="Arial" panose="020B0604020202020204" pitchFamily="34" charset="0"/>
              <a:buAutoNum type="arabicPeriod"/>
              <a:defRPr/>
            </a:pPr>
            <a:r>
              <a:rPr lang="pl-PL" dirty="0"/>
              <a:t>„</a:t>
            </a:r>
            <a:r>
              <a:rPr lang="pl-PL" b="1" dirty="0"/>
              <a:t>Udekoruj</a:t>
            </a:r>
            <a:r>
              <a:rPr lang="pl-PL" dirty="0"/>
              <a:t>” go obiektem „Bita śmietana</a:t>
            </a:r>
            <a:r>
              <a:rPr lang="pl-PL" dirty="0" smtClean="0"/>
              <a:t>”</a:t>
            </a:r>
            <a:endParaRPr lang="pl-PL" dirty="0"/>
          </a:p>
          <a:p>
            <a:pPr marL="514350" lvl="0" indent="-514350" algn="just">
              <a:lnSpc>
                <a:spcPct val="100000"/>
              </a:lnSpc>
              <a:spcBef>
                <a:spcPts val="0"/>
              </a:spcBef>
              <a:buAutoNum type="arabicPeriod"/>
              <a:defRPr/>
            </a:pPr>
            <a:r>
              <a:rPr lang="pl-PL" dirty="0"/>
              <a:t>„</a:t>
            </a:r>
            <a:r>
              <a:rPr lang="pl-PL" b="1" dirty="0"/>
              <a:t>Udekoruj</a:t>
            </a:r>
            <a:r>
              <a:rPr lang="pl-PL" dirty="0"/>
              <a:t>” go obiektem czekolada</a:t>
            </a:r>
          </a:p>
          <a:p>
            <a:pPr marL="514350" lvl="0" indent="-514350" algn="just">
              <a:lnSpc>
                <a:spcPct val="100000"/>
              </a:lnSpc>
              <a:spcBef>
                <a:spcPts val="0"/>
              </a:spcBef>
              <a:buAutoNum type="arabicPeriod"/>
              <a:defRPr/>
            </a:pPr>
            <a:r>
              <a:rPr lang="pl-PL" dirty="0" smtClean="0"/>
              <a:t>Wywołaj </a:t>
            </a:r>
            <a:r>
              <a:rPr lang="pl-PL" dirty="0"/>
              <a:t>metodę koszt() i przy użyciu mechanizmu delegacji dodaj koszty </a:t>
            </a:r>
            <a:r>
              <a:rPr lang="pl-PL" dirty="0" smtClean="0"/>
              <a:t>dodatków</a:t>
            </a:r>
          </a:p>
          <a:p>
            <a:pPr lvl="0" algn="just">
              <a:lnSpc>
                <a:spcPct val="100000"/>
              </a:lnSpc>
              <a:spcBef>
                <a:spcPts val="0"/>
              </a:spcBef>
              <a:defRPr/>
            </a:pPr>
            <a:endParaRPr lang="pl-PL" dirty="0"/>
          </a:p>
          <a:p>
            <a:endParaRPr lang="pl-PL" dirty="0"/>
          </a:p>
        </p:txBody>
      </p:sp>
      <p:sp>
        <p:nvSpPr>
          <p:cNvPr id="8" name="Symbol zastępczy stopki 3"/>
          <p:cNvSpPr>
            <a:spLocks noGrp="1"/>
          </p:cNvSpPr>
          <p:nvPr>
            <p:ph type="ftr" sz="quarter" idx="11"/>
          </p:nvPr>
        </p:nvSpPr>
        <p:spPr>
          <a:xfrm>
            <a:off x="3020438" y="6408790"/>
            <a:ext cx="5566795" cy="365125"/>
          </a:xfrm>
        </p:spPr>
        <p:txBody>
          <a:bodyPr/>
          <a:lstStyle/>
          <a:p>
            <a:r>
              <a:rPr lang="pl-PL" dirty="0" smtClean="0"/>
              <a:t>Autor</a:t>
            </a:r>
            <a:r>
              <a:rPr lang="pl-PL" dirty="0"/>
              <a:t>: Mateusz </a:t>
            </a:r>
            <a:r>
              <a:rPr lang="pl-PL" dirty="0" smtClean="0"/>
              <a:t>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12" name="Picture 6" descr="Znalezione obrazy dla zapytania kawa 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086" y="3914886"/>
            <a:ext cx="2922403" cy="270815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Znalezione obrazy dla zapytania coffee with cream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95940" y="4264405"/>
            <a:ext cx="2592414" cy="1985571"/>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Znalezione obrazy dla zapytania czekolada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87661" y="4574007"/>
            <a:ext cx="2086544" cy="1389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20600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Dekorator w praktyce</a:t>
            </a:r>
          </a:p>
        </p:txBody>
      </p:sp>
      <p:sp>
        <p:nvSpPr>
          <p:cNvPr id="3" name="Symbol zastępczy zawartości 2"/>
          <p:cNvSpPr>
            <a:spLocks noGrp="1"/>
          </p:cNvSpPr>
          <p:nvPr>
            <p:ph idx="1"/>
          </p:nvPr>
        </p:nvSpPr>
        <p:spPr/>
        <p:txBody>
          <a:bodyPr/>
          <a:lstStyle/>
          <a:p>
            <a:endParaRPr lang="pl-PL"/>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845873" y="2041417"/>
            <a:ext cx="10049106" cy="2825050"/>
          </a:xfrm>
          <a:prstGeom prst="rect">
            <a:avLst/>
          </a:prstGeom>
        </p:spPr>
      </p:pic>
    </p:spTree>
    <p:extLst>
      <p:ext uri="{BB962C8B-B14F-4D97-AF65-F5344CB8AC3E}">
        <p14:creationId xmlns:p14="http://schemas.microsoft.com/office/powerpoint/2010/main" val="34170143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Dekorator w praktyce</a:t>
            </a:r>
          </a:p>
        </p:txBody>
      </p:sp>
      <p:sp>
        <p:nvSpPr>
          <p:cNvPr id="3" name="Symbol zastępczy zawartości 2"/>
          <p:cNvSpPr>
            <a:spLocks noGrp="1"/>
          </p:cNvSpPr>
          <p:nvPr>
            <p:ph idx="1"/>
          </p:nvPr>
        </p:nvSpPr>
        <p:spPr/>
        <p:txBody>
          <a:bodyPr/>
          <a:lstStyle/>
          <a:p>
            <a:endParaRPr lang="pl-PL"/>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582478" y="1387744"/>
            <a:ext cx="10935586" cy="4610100"/>
          </a:xfrm>
          <a:prstGeom prst="rect">
            <a:avLst/>
          </a:prstGeom>
        </p:spPr>
      </p:pic>
    </p:spTree>
    <p:extLst>
      <p:ext uri="{BB962C8B-B14F-4D97-AF65-F5344CB8AC3E}">
        <p14:creationId xmlns:p14="http://schemas.microsoft.com/office/powerpoint/2010/main" val="176690714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Dekorator w praktyce</a:t>
            </a:r>
          </a:p>
        </p:txBody>
      </p:sp>
      <p:sp>
        <p:nvSpPr>
          <p:cNvPr id="3" name="Symbol zastępczy zawartości 2"/>
          <p:cNvSpPr>
            <a:spLocks noGrp="1"/>
          </p:cNvSpPr>
          <p:nvPr>
            <p:ph idx="1"/>
          </p:nvPr>
        </p:nvSpPr>
        <p:spPr/>
        <p:txBody>
          <a:bodyPr/>
          <a:lstStyle/>
          <a:p>
            <a:endParaRPr lang="pl-PL"/>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919407" y="1301858"/>
            <a:ext cx="10211004" cy="4882415"/>
          </a:xfrm>
          <a:prstGeom prst="rect">
            <a:avLst/>
          </a:prstGeom>
        </p:spPr>
      </p:pic>
    </p:spTree>
    <p:extLst>
      <p:ext uri="{BB962C8B-B14F-4D97-AF65-F5344CB8AC3E}">
        <p14:creationId xmlns:p14="http://schemas.microsoft.com/office/powerpoint/2010/main" val="7131644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Dekorator w praktyce</a:t>
            </a:r>
          </a:p>
        </p:txBody>
      </p:sp>
      <p:sp>
        <p:nvSpPr>
          <p:cNvPr id="3" name="Symbol zastępczy zawartości 2"/>
          <p:cNvSpPr>
            <a:spLocks noGrp="1"/>
          </p:cNvSpPr>
          <p:nvPr>
            <p:ph idx="1"/>
          </p:nvPr>
        </p:nvSpPr>
        <p:spPr/>
        <p:txBody>
          <a:bodyPr/>
          <a:lstStyle/>
          <a:p>
            <a:endParaRPr lang="pl-PL"/>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1970383" y="963039"/>
            <a:ext cx="8096250" cy="5791200"/>
          </a:xfrm>
          <a:prstGeom prst="rect">
            <a:avLst/>
          </a:prstGeom>
        </p:spPr>
      </p:pic>
    </p:spTree>
    <p:extLst>
      <p:ext uri="{BB962C8B-B14F-4D97-AF65-F5344CB8AC3E}">
        <p14:creationId xmlns:p14="http://schemas.microsoft.com/office/powerpoint/2010/main" val="26379435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Dekorator w praktyce</a:t>
            </a:r>
          </a:p>
        </p:txBody>
      </p:sp>
      <p:sp>
        <p:nvSpPr>
          <p:cNvPr id="3" name="Symbol zastępczy zawartości 2"/>
          <p:cNvSpPr>
            <a:spLocks noGrp="1"/>
          </p:cNvSpPr>
          <p:nvPr>
            <p:ph idx="1"/>
          </p:nvPr>
        </p:nvSpPr>
        <p:spPr>
          <a:xfrm>
            <a:off x="838200" y="963039"/>
            <a:ext cx="10515600" cy="5314376"/>
          </a:xfrm>
        </p:spPr>
        <p:txBody>
          <a:bodyPr>
            <a:normAutofit lnSpcReduction="10000"/>
          </a:bodyPr>
          <a:lstStyle/>
          <a:p>
            <a:r>
              <a:rPr lang="pl-PL" dirty="0"/>
              <a:t>Podsumujmy zatem, czego dowiedzieliśmy się do tej pory…</a:t>
            </a:r>
          </a:p>
          <a:p>
            <a:pPr marL="457200" indent="-457200">
              <a:buFont typeface="Arial" panose="020B0604020202020204" pitchFamily="34" charset="0"/>
              <a:buChar char="•"/>
            </a:pPr>
            <a:r>
              <a:rPr lang="pl-PL" dirty="0"/>
              <a:t>Obiekty dekorujące są tego samego typu, co obiekty dekorowane</a:t>
            </a:r>
          </a:p>
          <a:p>
            <a:pPr marL="457200" indent="-457200">
              <a:buFont typeface="Arial" panose="020B0604020202020204" pitchFamily="34" charset="0"/>
              <a:buChar char="•"/>
            </a:pPr>
            <a:r>
              <a:rPr lang="pl-PL" dirty="0"/>
              <a:t>Jeden obiekt podstawowy może zostać „zawinięty” zarówno w jeden jak i większą ilość dekoratorów</a:t>
            </a:r>
          </a:p>
          <a:p>
            <a:pPr marL="457200" indent="-457200">
              <a:buFont typeface="Arial" panose="020B0604020202020204" pitchFamily="34" charset="0"/>
              <a:buChar char="•"/>
            </a:pPr>
            <a:r>
              <a:rPr lang="pl-PL" dirty="0"/>
              <a:t>Przy założeniu że dekorator jest tego samego typu co obiekt dekorowany, możemy przekazywać obiekt „owinięty” dekoratorem zamiast obiektu oryginalnego</a:t>
            </a:r>
          </a:p>
          <a:p>
            <a:pPr marL="457200" indent="-457200">
              <a:buFont typeface="Arial" panose="020B0604020202020204" pitchFamily="34" charset="0"/>
              <a:buChar char="•"/>
            </a:pPr>
            <a:r>
              <a:rPr lang="pl-PL" dirty="0"/>
              <a:t>Dekorator dodaje swoje własne zachowania przed delegowaniem do obiektu dekorowanego właściwego zadania i (lub) po nim</a:t>
            </a:r>
          </a:p>
          <a:p>
            <a:pPr marL="457200" indent="-457200">
              <a:buFont typeface="Arial" panose="020B0604020202020204" pitchFamily="34" charset="0"/>
              <a:buChar char="•"/>
            </a:pPr>
            <a:r>
              <a:rPr lang="pl-PL" dirty="0"/>
              <a:t>Obiekty mogą być dekorowane w dowolnym momencie czyli możemy je również dekorować dynamicznie w czasie działania programu, używając do tego takiej liczby dekoratorów, jaka nam będzie potrzebna.</a:t>
            </a:r>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26255268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Dekorator – definicja</a:t>
            </a:r>
          </a:p>
        </p:txBody>
      </p:sp>
      <p:sp>
        <p:nvSpPr>
          <p:cNvPr id="3" name="Symbol zastępczy zawartości 2"/>
          <p:cNvSpPr>
            <a:spLocks noGrp="1"/>
          </p:cNvSpPr>
          <p:nvPr>
            <p:ph idx="1"/>
          </p:nvPr>
        </p:nvSpPr>
        <p:spPr>
          <a:xfrm>
            <a:off x="838200" y="1275127"/>
            <a:ext cx="10515600" cy="5002288"/>
          </a:xfrm>
        </p:spPr>
        <p:txBody>
          <a:bodyPr>
            <a:normAutofit/>
          </a:bodyPr>
          <a:lstStyle/>
          <a:p>
            <a:r>
              <a:rPr lang="pl-PL" dirty="0" smtClean="0"/>
              <a:t>Wzorzec Dekorator pozwala na dynamiczne przydzielanie danemu obiektowi nowych zachowań. </a:t>
            </a:r>
            <a:r>
              <a:rPr lang="pl-PL" dirty="0" err="1" smtClean="0"/>
              <a:t>Dekoratory</a:t>
            </a:r>
            <a:r>
              <a:rPr lang="pl-PL" dirty="0" smtClean="0"/>
              <a:t> dają elastyczność podobną do tej, jaką daje dziedziczenie, oferują jednak w zamian znacznie rozszerzoną funkcjonalność. Nie znaczy to że należy je stosować zamiast dziedziczenia.</a:t>
            </a:r>
            <a:r>
              <a:rPr lang="pl-PL" dirty="0" smtClean="0">
                <a:sym typeface="Wingdings" panose="05000000000000000000" pitchFamily="2" charset="2"/>
              </a:rPr>
              <a:t> W każdym prostszym przypadku dziedziczenie jest wystarczające. Rozeznanie kiedy stosować wzorzec, a kiedy nie przychodzi z czasem </a:t>
            </a:r>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44640586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1" y="1"/>
            <a:ext cx="3380762" cy="963038"/>
          </a:xfrm>
        </p:spPr>
        <p:txBody>
          <a:bodyPr>
            <a:normAutofit fontScale="90000"/>
          </a:bodyPr>
          <a:lstStyle/>
          <a:p>
            <a:r>
              <a:rPr lang="pl-PL" dirty="0"/>
              <a:t>Dekorator – schemat klas</a:t>
            </a:r>
          </a:p>
        </p:txBody>
      </p:sp>
      <p:sp>
        <p:nvSpPr>
          <p:cNvPr id="3" name="Symbol zastępczy zawartości 2"/>
          <p:cNvSpPr>
            <a:spLocks noGrp="1"/>
          </p:cNvSpPr>
          <p:nvPr>
            <p:ph idx="1"/>
          </p:nvPr>
        </p:nvSpPr>
        <p:spPr/>
        <p:txBody>
          <a:bodyPr/>
          <a:lstStyle/>
          <a:p>
            <a:endParaRPr lang="pl-PL"/>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txBox="1">
            <a:spLocks/>
          </p:cNvSpPr>
          <p:nvPr/>
        </p:nvSpPr>
        <p:spPr>
          <a:xfrm>
            <a:off x="2886214" y="6277415"/>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3020438" y="0"/>
            <a:ext cx="9160259" cy="6753137"/>
          </a:xfrm>
          <a:prstGeom prst="rect">
            <a:avLst/>
          </a:prstGeom>
        </p:spPr>
      </p:pic>
    </p:spTree>
    <p:extLst>
      <p:ext uri="{BB962C8B-B14F-4D97-AF65-F5344CB8AC3E}">
        <p14:creationId xmlns:p14="http://schemas.microsoft.com/office/powerpoint/2010/main" val="11664039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0" y="1"/>
            <a:ext cx="2681207" cy="963038"/>
          </a:xfrm>
        </p:spPr>
        <p:txBody>
          <a:bodyPr>
            <a:normAutofit fontScale="90000"/>
          </a:bodyPr>
          <a:lstStyle/>
          <a:p>
            <a:r>
              <a:rPr lang="pl-PL" dirty="0"/>
              <a:t>Dekorujemy nasze kawy</a:t>
            </a:r>
          </a:p>
        </p:txBody>
      </p:sp>
      <p:sp>
        <p:nvSpPr>
          <p:cNvPr id="3" name="Symbol zastępczy zawartości 2"/>
          <p:cNvSpPr>
            <a:spLocks noGrp="1"/>
          </p:cNvSpPr>
          <p:nvPr>
            <p:ph idx="1"/>
          </p:nvPr>
        </p:nvSpPr>
        <p:spPr/>
        <p:txBody>
          <a:bodyPr/>
          <a:lstStyle/>
          <a:p>
            <a:endParaRPr lang="pl-PL"/>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2681207" y="0"/>
            <a:ext cx="9510793" cy="6857999"/>
          </a:xfrm>
          <a:prstGeom prst="rect">
            <a:avLst/>
          </a:prstGeom>
        </p:spPr>
      </p:pic>
    </p:spTree>
    <p:extLst>
      <p:ext uri="{BB962C8B-B14F-4D97-AF65-F5344CB8AC3E}">
        <p14:creationId xmlns:p14="http://schemas.microsoft.com/office/powerpoint/2010/main" val="35075824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ytuł 13"/>
          <p:cNvSpPr>
            <a:spLocks noGrp="1"/>
          </p:cNvSpPr>
          <p:nvPr>
            <p:ph type="title"/>
          </p:nvPr>
        </p:nvSpPr>
        <p:spPr/>
        <p:txBody>
          <a:bodyPr/>
          <a:lstStyle/>
          <a:p>
            <a:r>
              <a:rPr lang="pl-PL" dirty="0" smtClean="0"/>
              <a:t>Gang of </a:t>
            </a:r>
            <a:r>
              <a:rPr lang="pl-PL" dirty="0" err="1" smtClean="0"/>
              <a:t>Four</a:t>
            </a:r>
            <a:endParaRPr lang="pl-PL" dirty="0"/>
          </a:p>
        </p:txBody>
      </p:sp>
      <p:sp>
        <p:nvSpPr>
          <p:cNvPr id="15" name="Symbol zastępczy tekstu 14"/>
          <p:cNvSpPr>
            <a:spLocks noGrp="1"/>
          </p:cNvSpPr>
          <p:nvPr>
            <p:ph type="body" sz="quarter" idx="10"/>
          </p:nvPr>
        </p:nvSpPr>
        <p:spPr/>
        <p:txBody>
          <a:bodyPr/>
          <a:lstStyle/>
          <a:p>
            <a:r>
              <a:rPr lang="pl-PL" dirty="0" smtClean="0"/>
              <a:t>Erich Gamma</a:t>
            </a:r>
          </a:p>
          <a:p>
            <a:r>
              <a:rPr lang="pl-PL" dirty="0" smtClean="0"/>
              <a:t>Richard </a:t>
            </a:r>
            <a:r>
              <a:rPr lang="pl-PL" dirty="0" err="1" smtClean="0"/>
              <a:t>Helm</a:t>
            </a:r>
            <a:endParaRPr lang="pl-PL" dirty="0" smtClean="0"/>
          </a:p>
          <a:p>
            <a:r>
              <a:rPr lang="pl-PL" dirty="0" err="1" smtClean="0"/>
              <a:t>Ralph</a:t>
            </a:r>
            <a:r>
              <a:rPr lang="pl-PL" dirty="0" smtClean="0"/>
              <a:t> Johnson</a:t>
            </a:r>
          </a:p>
          <a:p>
            <a:r>
              <a:rPr lang="pl-PL" dirty="0" smtClean="0"/>
              <a:t>John </a:t>
            </a:r>
            <a:r>
              <a:rPr lang="pl-PL" dirty="0" err="1" smtClean="0"/>
              <a:t>Vlissides</a:t>
            </a:r>
            <a:endParaRPr lang="pl-PL" dirty="0" smtClean="0"/>
          </a:p>
          <a:p>
            <a:r>
              <a:rPr lang="pl-PL" dirty="0" smtClean="0"/>
              <a:t>„Inżynieria oprogramowania: Wzorce projektowe”</a:t>
            </a:r>
            <a:endParaRPr lang="pl-PL" dirty="0"/>
          </a:p>
        </p:txBody>
      </p:sp>
      <p:sp>
        <p:nvSpPr>
          <p:cNvPr id="10" name="Symbol zastępczy stopki 6">
            <a:extLst>
              <a:ext uri="{FF2B5EF4-FFF2-40B4-BE49-F238E27FC236}">
                <a16:creationId xmlns:a16="http://schemas.microsoft.com/office/drawing/2014/main" id="{350290FC-9C7D-43B0-8720-9C93AEE13C1C}"/>
              </a:ext>
            </a:extLst>
          </p:cNvPr>
          <p:cNvSpPr>
            <a:spLocks noGrp="1"/>
          </p:cNvSpPr>
          <p:nvPr>
            <p:ph type="ftr" sz="quarter" idx="4294967295"/>
          </p:nvPr>
        </p:nvSpPr>
        <p:spPr>
          <a:xfrm>
            <a:off x="0" y="6356350"/>
            <a:ext cx="5724525"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92451403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Dekorator – sprawdźmy czy rozumiemy</a:t>
            </a:r>
          </a:p>
        </p:txBody>
      </p:sp>
      <p:sp>
        <p:nvSpPr>
          <p:cNvPr id="3" name="Symbol zastępczy zawartości 2"/>
          <p:cNvSpPr>
            <a:spLocks noGrp="1"/>
          </p:cNvSpPr>
          <p:nvPr>
            <p:ph idx="1"/>
          </p:nvPr>
        </p:nvSpPr>
        <p:spPr>
          <a:xfrm>
            <a:off x="838200" y="1040235"/>
            <a:ext cx="5940105" cy="5078017"/>
          </a:xfrm>
        </p:spPr>
        <p:txBody>
          <a:bodyPr/>
          <a:lstStyle/>
          <a:p>
            <a:r>
              <a:rPr lang="pl-PL" dirty="0"/>
              <a:t>Korzystając ze schematu oznaczonego numerkiem </a:t>
            </a:r>
            <a:r>
              <a:rPr lang="pl-PL" dirty="0" smtClean="0"/>
              <a:t>4 (dla przypomnienia szkic zamieściłem poniżej) </a:t>
            </a:r>
            <a:r>
              <a:rPr lang="pl-PL" dirty="0"/>
              <a:t>spróbuj przygotować podobny, który będzie symbolizował przygotowanie kawy z podwójną czekoladą, mleczkiem sojowym i bitą śmietaną</a:t>
            </a:r>
            <a:r>
              <a:rPr lang="pl-PL" dirty="0" smtClean="0"/>
              <a:t>.</a:t>
            </a:r>
            <a:endParaRPr lang="pl-PL" dirty="0"/>
          </a:p>
          <a:p>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7340368" y="1199397"/>
            <a:ext cx="4137229" cy="4918855"/>
          </a:xfrm>
          <a:prstGeom prst="rect">
            <a:avLst/>
          </a:prstGeom>
        </p:spPr>
      </p:pic>
      <p:sp>
        <p:nvSpPr>
          <p:cNvPr id="14" name="Owal 13"/>
          <p:cNvSpPr/>
          <p:nvPr/>
        </p:nvSpPr>
        <p:spPr>
          <a:xfrm>
            <a:off x="1484848" y="3900326"/>
            <a:ext cx="4714615" cy="23338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5" name="Owal 14"/>
          <p:cNvSpPr/>
          <p:nvPr/>
        </p:nvSpPr>
        <p:spPr>
          <a:xfrm>
            <a:off x="1895911" y="3997646"/>
            <a:ext cx="4379053" cy="20804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6" name="Owal 15"/>
          <p:cNvSpPr/>
          <p:nvPr/>
        </p:nvSpPr>
        <p:spPr>
          <a:xfrm>
            <a:off x="2457974" y="4232539"/>
            <a:ext cx="3741490" cy="16694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7" name="Owal 16"/>
          <p:cNvSpPr/>
          <p:nvPr/>
        </p:nvSpPr>
        <p:spPr>
          <a:xfrm>
            <a:off x="3221372" y="4425484"/>
            <a:ext cx="2978092" cy="12499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l-PL"/>
          </a:p>
        </p:txBody>
      </p:sp>
      <p:sp>
        <p:nvSpPr>
          <p:cNvPr id="18" name="Owal 17"/>
          <p:cNvSpPr/>
          <p:nvPr/>
        </p:nvSpPr>
        <p:spPr>
          <a:xfrm>
            <a:off x="3951215" y="4610042"/>
            <a:ext cx="2248249" cy="84728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l-PL" dirty="0" smtClean="0"/>
              <a:t>Kawa Special</a:t>
            </a:r>
            <a:endParaRPr lang="pl-PL" dirty="0"/>
          </a:p>
        </p:txBody>
      </p:sp>
      <p:cxnSp>
        <p:nvCxnSpPr>
          <p:cNvPr id="20" name="Łącznik prosty ze strzałką 19"/>
          <p:cNvCxnSpPr>
            <a:stCxn id="14" idx="2"/>
          </p:cNvCxnSpPr>
          <p:nvPr/>
        </p:nvCxnSpPr>
        <p:spPr>
          <a:xfrm>
            <a:off x="1484848" y="5083728"/>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Łącznik zakrzywiony 24"/>
          <p:cNvCxnSpPr>
            <a:stCxn id="14" idx="2"/>
            <a:endCxn id="15" idx="2"/>
          </p:cNvCxnSpPr>
          <p:nvPr/>
        </p:nvCxnSpPr>
        <p:spPr>
          <a:xfrm rot="10800000" flipH="1">
            <a:off x="1484847" y="4815243"/>
            <a:ext cx="411063" cy="252000"/>
          </a:xfrm>
          <a:prstGeom prst="curvedConnector3">
            <a:avLst>
              <a:gd name="adj1" fmla="val -57653"/>
            </a:avLst>
          </a:prstGeom>
          <a:ln>
            <a:tailEnd type="triangle"/>
          </a:ln>
        </p:spPr>
        <p:style>
          <a:lnRef idx="1">
            <a:schemeClr val="dk1"/>
          </a:lnRef>
          <a:fillRef idx="0">
            <a:schemeClr val="dk1"/>
          </a:fillRef>
          <a:effectRef idx="0">
            <a:schemeClr val="dk1"/>
          </a:effectRef>
          <a:fontRef idx="minor">
            <a:schemeClr val="tx1"/>
          </a:fontRef>
        </p:style>
      </p:cxnSp>
      <p:cxnSp>
        <p:nvCxnSpPr>
          <p:cNvPr id="41" name="Łącznik zakrzywiony 40"/>
          <p:cNvCxnSpPr>
            <a:stCxn id="15" idx="2"/>
          </p:cNvCxnSpPr>
          <p:nvPr/>
        </p:nvCxnSpPr>
        <p:spPr>
          <a:xfrm rot="10800000" flipH="1">
            <a:off x="1895910" y="4815533"/>
            <a:ext cx="650145" cy="222348"/>
          </a:xfrm>
          <a:prstGeom prst="curvedConnector3">
            <a:avLst>
              <a:gd name="adj1" fmla="val -35161"/>
            </a:avLst>
          </a:prstGeom>
          <a:ln>
            <a:tailEnd type="triangle"/>
          </a:ln>
        </p:spPr>
        <p:style>
          <a:lnRef idx="1">
            <a:schemeClr val="dk1"/>
          </a:lnRef>
          <a:fillRef idx="0">
            <a:schemeClr val="dk1"/>
          </a:fillRef>
          <a:effectRef idx="0">
            <a:schemeClr val="dk1"/>
          </a:effectRef>
          <a:fontRef idx="minor">
            <a:schemeClr val="tx1"/>
          </a:fontRef>
        </p:style>
      </p:cxnSp>
      <p:cxnSp>
        <p:nvCxnSpPr>
          <p:cNvPr id="43" name="Łącznik zakrzywiony 42"/>
          <p:cNvCxnSpPr>
            <a:stCxn id="16" idx="2"/>
          </p:cNvCxnSpPr>
          <p:nvPr/>
        </p:nvCxnSpPr>
        <p:spPr>
          <a:xfrm rot="10800000" flipH="1">
            <a:off x="2457973" y="4815533"/>
            <a:ext cx="882939" cy="251710"/>
          </a:xfrm>
          <a:prstGeom prst="curvedConnector3">
            <a:avLst>
              <a:gd name="adj1" fmla="val -25891"/>
            </a:avLst>
          </a:prstGeom>
          <a:ln>
            <a:tailEnd type="triangle"/>
          </a:ln>
        </p:spPr>
        <p:style>
          <a:lnRef idx="1">
            <a:schemeClr val="dk1"/>
          </a:lnRef>
          <a:fillRef idx="0">
            <a:schemeClr val="dk1"/>
          </a:fillRef>
          <a:effectRef idx="0">
            <a:schemeClr val="dk1"/>
          </a:effectRef>
          <a:fontRef idx="minor">
            <a:schemeClr val="tx1"/>
          </a:fontRef>
        </p:style>
      </p:cxnSp>
      <p:cxnSp>
        <p:nvCxnSpPr>
          <p:cNvPr id="45" name="Łącznik zakrzywiony 44"/>
          <p:cNvCxnSpPr>
            <a:stCxn id="17" idx="2"/>
          </p:cNvCxnSpPr>
          <p:nvPr/>
        </p:nvCxnSpPr>
        <p:spPr>
          <a:xfrm rot="10800000" flipH="1">
            <a:off x="3221371" y="4800760"/>
            <a:ext cx="965781" cy="249705"/>
          </a:xfrm>
          <a:prstGeom prst="curvedConnector3">
            <a:avLst>
              <a:gd name="adj1" fmla="val -23670"/>
            </a:avLst>
          </a:prstGeom>
          <a:ln>
            <a:tailEnd type="triangle"/>
          </a:ln>
        </p:spPr>
        <p:style>
          <a:lnRef idx="1">
            <a:schemeClr val="dk1"/>
          </a:lnRef>
          <a:fillRef idx="0">
            <a:schemeClr val="dk1"/>
          </a:fillRef>
          <a:effectRef idx="0">
            <a:schemeClr val="dk1"/>
          </a:effectRef>
          <a:fontRef idx="minor">
            <a:schemeClr val="tx1"/>
          </a:fontRef>
        </p:style>
      </p:cxnSp>
      <p:cxnSp>
        <p:nvCxnSpPr>
          <p:cNvPr id="47" name="Łącznik zakrzywiony 46"/>
          <p:cNvCxnSpPr>
            <a:stCxn id="18" idx="3"/>
          </p:cNvCxnSpPr>
          <p:nvPr/>
        </p:nvCxnSpPr>
        <p:spPr>
          <a:xfrm rot="5400000" flipH="1">
            <a:off x="3746144" y="4798929"/>
            <a:ext cx="50968" cy="1017670"/>
          </a:xfrm>
          <a:prstGeom prst="curvedConnector4">
            <a:avLst>
              <a:gd name="adj1" fmla="val -448517"/>
              <a:gd name="adj2" fmla="val 66177"/>
            </a:avLst>
          </a:prstGeom>
          <a:ln>
            <a:tailEnd type="triangle"/>
          </a:ln>
        </p:spPr>
        <p:style>
          <a:lnRef idx="1">
            <a:schemeClr val="dk1"/>
          </a:lnRef>
          <a:fillRef idx="0">
            <a:schemeClr val="dk1"/>
          </a:fillRef>
          <a:effectRef idx="0">
            <a:schemeClr val="dk1"/>
          </a:effectRef>
          <a:fontRef idx="minor">
            <a:schemeClr val="tx1"/>
          </a:fontRef>
        </p:style>
      </p:cxnSp>
      <p:cxnSp>
        <p:nvCxnSpPr>
          <p:cNvPr id="50" name="Łącznik zakrzywiony 49"/>
          <p:cNvCxnSpPr>
            <a:stCxn id="17" idx="3"/>
          </p:cNvCxnSpPr>
          <p:nvPr/>
        </p:nvCxnSpPr>
        <p:spPr>
          <a:xfrm rot="5400000" flipH="1">
            <a:off x="2973163" y="4808052"/>
            <a:ext cx="184628" cy="1184053"/>
          </a:xfrm>
          <a:prstGeom prst="curvedConnector4">
            <a:avLst>
              <a:gd name="adj1" fmla="val -123817"/>
              <a:gd name="adj2" fmla="val 68417"/>
            </a:avLst>
          </a:prstGeom>
          <a:ln>
            <a:tailEnd type="triangle"/>
          </a:ln>
        </p:spPr>
        <p:style>
          <a:lnRef idx="1">
            <a:schemeClr val="dk1"/>
          </a:lnRef>
          <a:fillRef idx="0">
            <a:schemeClr val="dk1"/>
          </a:fillRef>
          <a:effectRef idx="0">
            <a:schemeClr val="dk1"/>
          </a:effectRef>
          <a:fontRef idx="minor">
            <a:schemeClr val="tx1"/>
          </a:fontRef>
        </p:style>
      </p:cxnSp>
      <p:cxnSp>
        <p:nvCxnSpPr>
          <p:cNvPr id="52" name="Łącznik zakrzywiony 51"/>
          <p:cNvCxnSpPr>
            <a:stCxn id="16" idx="3"/>
          </p:cNvCxnSpPr>
          <p:nvPr/>
        </p:nvCxnSpPr>
        <p:spPr>
          <a:xfrm rot="5400000" flipH="1">
            <a:off x="2355412" y="5006977"/>
            <a:ext cx="265188" cy="1035794"/>
          </a:xfrm>
          <a:prstGeom prst="curvedConnector4">
            <a:avLst>
              <a:gd name="adj1" fmla="val -86203"/>
              <a:gd name="adj2" fmla="val 76450"/>
            </a:avLst>
          </a:prstGeom>
          <a:ln>
            <a:tailEnd type="triangle"/>
          </a:ln>
        </p:spPr>
        <p:style>
          <a:lnRef idx="1">
            <a:schemeClr val="dk1"/>
          </a:lnRef>
          <a:fillRef idx="0">
            <a:schemeClr val="dk1"/>
          </a:fillRef>
          <a:effectRef idx="0">
            <a:schemeClr val="dk1"/>
          </a:effectRef>
          <a:fontRef idx="minor">
            <a:schemeClr val="tx1"/>
          </a:fontRef>
        </p:style>
      </p:cxnSp>
      <p:cxnSp>
        <p:nvCxnSpPr>
          <p:cNvPr id="55" name="Łącznik zakrzywiony 54"/>
          <p:cNvCxnSpPr>
            <a:stCxn id="15" idx="3"/>
          </p:cNvCxnSpPr>
          <p:nvPr/>
        </p:nvCxnSpPr>
        <p:spPr>
          <a:xfrm rot="5400000" flipH="1">
            <a:off x="1952440" y="5188670"/>
            <a:ext cx="264558" cy="904979"/>
          </a:xfrm>
          <a:prstGeom prst="curvedConnector4">
            <a:avLst>
              <a:gd name="adj1" fmla="val -86408"/>
              <a:gd name="adj2" fmla="val 8543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86060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Dekorator – zadanie praktyczne</a:t>
            </a:r>
          </a:p>
        </p:txBody>
      </p:sp>
      <p:sp>
        <p:nvSpPr>
          <p:cNvPr id="3" name="Symbol zastępczy zawartości 2"/>
          <p:cNvSpPr>
            <a:spLocks noGrp="1"/>
          </p:cNvSpPr>
          <p:nvPr>
            <p:ph idx="1"/>
          </p:nvPr>
        </p:nvSpPr>
        <p:spPr>
          <a:xfrm>
            <a:off x="393232" y="1313521"/>
            <a:ext cx="6974332" cy="4918398"/>
          </a:xfrm>
        </p:spPr>
        <p:txBody>
          <a:bodyPr/>
          <a:lstStyle/>
          <a:p>
            <a:r>
              <a:rPr lang="pl-PL" dirty="0"/>
              <a:t>Spróbuj samodzielnie napisać klasy wszystkich dodatków i napojów podstawowych</a:t>
            </a:r>
          </a:p>
          <a:p>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7633332" y="1314489"/>
            <a:ext cx="4235404" cy="5035578"/>
          </a:xfrm>
          <a:prstGeom prst="rect">
            <a:avLst/>
          </a:prstGeom>
        </p:spPr>
      </p:pic>
      <p:sp>
        <p:nvSpPr>
          <p:cNvPr id="11" name="Symbol zastępczy tekstu 5"/>
          <p:cNvSpPr>
            <a:spLocks noGrp="1"/>
          </p:cNvSpPr>
          <p:nvPr>
            <p:ph type="body" sz="quarter" idx="14"/>
          </p:nvPr>
        </p:nvSpPr>
        <p:spPr>
          <a:xfrm>
            <a:off x="1676948" y="4538166"/>
            <a:ext cx="4406900" cy="1575605"/>
          </a:xfrm>
        </p:spPr>
        <p:txBody>
          <a:bodyPr>
            <a:normAutofit/>
          </a:bodyPr>
          <a:lstStyle/>
          <a:p>
            <a:r>
              <a:rPr lang="pl-PL" dirty="0" smtClean="0"/>
              <a:t>Dla przypomnienia lista obok</a:t>
            </a:r>
            <a:endParaRPr lang="pl-PL" dirty="0"/>
          </a:p>
        </p:txBody>
      </p:sp>
      <p:sp>
        <p:nvSpPr>
          <p:cNvPr id="12" name="Symbol zastępczy zawartości 2"/>
          <p:cNvSpPr txBox="1">
            <a:spLocks/>
          </p:cNvSpPr>
          <p:nvPr/>
        </p:nvSpPr>
        <p:spPr>
          <a:xfrm>
            <a:off x="526116" y="3657600"/>
            <a:ext cx="6974332" cy="43703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rgbClr val="515151"/>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1515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1515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1515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l-PL" dirty="0"/>
              <a:t>Pamiętaj! Skup się na zadaniu, wykorzystaj swoją wiedzę, jeśli nie wiesz pytaj! </a:t>
            </a:r>
            <a:r>
              <a:rPr lang="pl-PL" dirty="0">
                <a:sym typeface="Wingdings" panose="05000000000000000000" pitchFamily="2" charset="2"/>
              </a:rPr>
              <a:t></a:t>
            </a:r>
            <a:endParaRPr lang="pl-PL" dirty="0"/>
          </a:p>
        </p:txBody>
      </p:sp>
    </p:spTree>
    <p:extLst>
      <p:ext uri="{BB962C8B-B14F-4D97-AF65-F5344CB8AC3E}">
        <p14:creationId xmlns:p14="http://schemas.microsoft.com/office/powerpoint/2010/main" val="70854211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Dekorator – kolejne wyzwanie!</a:t>
            </a:r>
            <a:endParaRPr lang="pl-PL" dirty="0"/>
          </a:p>
        </p:txBody>
      </p:sp>
      <p:sp>
        <p:nvSpPr>
          <p:cNvPr id="3" name="Symbol zastępczy zawartości 2"/>
          <p:cNvSpPr>
            <a:spLocks noGrp="1"/>
          </p:cNvSpPr>
          <p:nvPr>
            <p:ph idx="1"/>
          </p:nvPr>
        </p:nvSpPr>
        <p:spPr>
          <a:xfrm>
            <a:off x="838200" y="963039"/>
            <a:ext cx="10515600" cy="5387028"/>
          </a:xfrm>
        </p:spPr>
        <p:txBody>
          <a:bodyPr>
            <a:normAutofit/>
          </a:bodyPr>
          <a:lstStyle/>
          <a:p>
            <a:pPr lvl="0" algn="just">
              <a:lnSpc>
                <a:spcPct val="100000"/>
              </a:lnSpc>
              <a:spcBef>
                <a:spcPts val="0"/>
              </a:spcBef>
              <a:defRPr/>
            </a:pPr>
            <a:r>
              <a:rPr lang="pl-PL" dirty="0"/>
              <a:t>Projektujesz grę komputerową RPG. </a:t>
            </a:r>
            <a:endParaRPr lang="pl-PL" dirty="0" smtClean="0"/>
          </a:p>
          <a:p>
            <a:pPr lvl="0" algn="just">
              <a:lnSpc>
                <a:spcPct val="100000"/>
              </a:lnSpc>
              <a:spcBef>
                <a:spcPts val="0"/>
              </a:spcBef>
              <a:defRPr/>
            </a:pPr>
            <a:r>
              <a:rPr lang="pl-PL" dirty="0" smtClean="0"/>
              <a:t>Twoja </a:t>
            </a:r>
            <a:r>
              <a:rPr lang="pl-PL" dirty="0"/>
              <a:t>postać ma cztery cechy charakterystyczne: </a:t>
            </a:r>
          </a:p>
          <a:p>
            <a:pPr marL="514350" lvl="0" indent="-514350" algn="just">
              <a:lnSpc>
                <a:spcPct val="100000"/>
              </a:lnSpc>
              <a:spcBef>
                <a:spcPts val="0"/>
              </a:spcBef>
              <a:buFont typeface="Arial" panose="020B0604020202020204" pitchFamily="34" charset="0"/>
              <a:buChar char="•"/>
              <a:defRPr/>
            </a:pPr>
            <a:r>
              <a:rPr lang="pl-PL" dirty="0"/>
              <a:t>imię (string), </a:t>
            </a:r>
          </a:p>
          <a:p>
            <a:pPr marL="514350" lvl="0" indent="-514350" algn="just">
              <a:lnSpc>
                <a:spcPct val="100000"/>
              </a:lnSpc>
              <a:spcBef>
                <a:spcPts val="0"/>
              </a:spcBef>
              <a:buFont typeface="Arial" panose="020B0604020202020204" pitchFamily="34" charset="0"/>
              <a:buChar char="•"/>
              <a:defRPr/>
            </a:pPr>
            <a:r>
              <a:rPr lang="pl-PL" dirty="0"/>
              <a:t>obronę (zależną od modyfikacji tarczy – bazowa 20.0 max 100.0), </a:t>
            </a:r>
          </a:p>
          <a:p>
            <a:pPr marL="514350" lvl="0" indent="-514350" algn="just">
              <a:lnSpc>
                <a:spcPct val="100000"/>
              </a:lnSpc>
              <a:spcBef>
                <a:spcPts val="0"/>
              </a:spcBef>
              <a:buFont typeface="Arial" panose="020B0604020202020204" pitchFamily="34" charset="0"/>
              <a:buChar char="•"/>
              <a:defRPr/>
            </a:pPr>
            <a:r>
              <a:rPr lang="pl-PL" dirty="0"/>
              <a:t>atak (zależną od miecza – bazowa 10.0 max 100.0)</a:t>
            </a:r>
          </a:p>
          <a:p>
            <a:pPr marL="514350" lvl="0" indent="-514350" algn="just">
              <a:lnSpc>
                <a:spcPct val="100000"/>
              </a:lnSpc>
              <a:spcBef>
                <a:spcPts val="0"/>
              </a:spcBef>
              <a:buFont typeface="Arial" panose="020B0604020202020204" pitchFamily="34" charset="0"/>
              <a:buChar char="•"/>
              <a:defRPr/>
            </a:pPr>
            <a:r>
              <a:rPr lang="pl-PL" dirty="0"/>
              <a:t>pojemność </a:t>
            </a:r>
            <a:r>
              <a:rPr lang="pl-PL" dirty="0" smtClean="0"/>
              <a:t>ekwipunku </a:t>
            </a:r>
            <a:r>
              <a:rPr lang="pl-PL" dirty="0"/>
              <a:t>(zależną od rozmiaru plecaka na plecach – bazowa 5.0 max </a:t>
            </a:r>
            <a:r>
              <a:rPr lang="pl-PL" dirty="0" smtClean="0"/>
              <a:t>50.0</a:t>
            </a:r>
            <a:r>
              <a:rPr lang="pl-PL" dirty="0"/>
              <a:t>). </a:t>
            </a:r>
          </a:p>
          <a:p>
            <a:pPr lvl="0" algn="just">
              <a:lnSpc>
                <a:spcPct val="100000"/>
              </a:lnSpc>
              <a:spcBef>
                <a:spcPts val="0"/>
              </a:spcBef>
              <a:defRPr/>
            </a:pPr>
            <a:r>
              <a:rPr lang="pl-PL" dirty="0"/>
              <a:t>Korzystając z wzorca dekorator spróbuj </a:t>
            </a:r>
            <a:r>
              <a:rPr lang="pl-PL" dirty="0" smtClean="0"/>
              <a:t>utworzyć </a:t>
            </a:r>
            <a:r>
              <a:rPr lang="pl-PL" dirty="0" err="1" smtClean="0"/>
              <a:t>dekoratory</a:t>
            </a:r>
            <a:r>
              <a:rPr lang="pl-PL" dirty="0" smtClean="0"/>
              <a:t> dla każdej modyfikowanej wartości oraz </a:t>
            </a:r>
            <a:r>
              <a:rPr lang="pl-PL" dirty="0"/>
              <a:t>po trzy rodzaje dodatków modyfikujących statystyki plecaka, tarczy i miecza Twojej postaci poprzez odpowiednie rozszerzenia. </a:t>
            </a:r>
            <a:endParaRPr lang="pl-PL" dirty="0" smtClean="0"/>
          </a:p>
          <a:p>
            <a:pPr lvl="0">
              <a:lnSpc>
                <a:spcPct val="100000"/>
              </a:lnSpc>
              <a:spcBef>
                <a:spcPts val="0"/>
              </a:spcBef>
              <a:defRPr/>
            </a:pPr>
            <a:r>
              <a:rPr lang="pl-PL" b="1" dirty="0" smtClean="0"/>
              <a:t>Pamiętaj </a:t>
            </a:r>
            <a:r>
              <a:rPr lang="pl-PL" b="1" dirty="0"/>
              <a:t>o napisaniu testów </a:t>
            </a:r>
            <a:r>
              <a:rPr lang="pl-PL" b="1" dirty="0" err="1" smtClean="0"/>
              <a:t>jUnit</a:t>
            </a:r>
            <a:r>
              <a:rPr lang="pl-PL" b="1" dirty="0" smtClean="0"/>
              <a:t>!</a:t>
            </a:r>
            <a:endParaRPr lang="pl-PL" b="1" dirty="0"/>
          </a:p>
          <a:p>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15811621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Wzorzec Singleton!</a:t>
            </a:r>
            <a:endParaRPr lang="pl-PL" dirty="0"/>
          </a:p>
        </p:txBody>
      </p:sp>
      <p:sp>
        <p:nvSpPr>
          <p:cNvPr id="3" name="Symbol zastępczy zawartości 2"/>
          <p:cNvSpPr>
            <a:spLocks noGrp="1"/>
          </p:cNvSpPr>
          <p:nvPr>
            <p:ph idx="1"/>
          </p:nvPr>
        </p:nvSpPr>
        <p:spPr>
          <a:xfrm>
            <a:off x="813732" y="963039"/>
            <a:ext cx="10540068" cy="5314376"/>
          </a:xfrm>
        </p:spPr>
        <p:txBody>
          <a:bodyPr>
            <a:normAutofit/>
          </a:bodyPr>
          <a:lstStyle/>
          <a:p>
            <a:pPr lvl="0" algn="just">
              <a:lnSpc>
                <a:spcPct val="100000"/>
              </a:lnSpc>
              <a:spcBef>
                <a:spcPts val="0"/>
              </a:spcBef>
              <a:defRPr/>
            </a:pPr>
            <a:r>
              <a:rPr lang="pl-PL" dirty="0"/>
              <a:t>W przypadku wzorca Singleton na początku warto zadać sobie pytanie – gdzie go w praktyce będziemy wykorzystywać:</a:t>
            </a:r>
          </a:p>
          <a:p>
            <a:pPr marL="457200" lvl="0" indent="-457200" algn="just">
              <a:lnSpc>
                <a:spcPct val="100000"/>
              </a:lnSpc>
              <a:spcBef>
                <a:spcPts val="0"/>
              </a:spcBef>
              <a:buFont typeface="Arial" panose="020B0604020202020204" pitchFamily="34" charset="0"/>
              <a:buChar char="•"/>
              <a:defRPr/>
            </a:pPr>
            <a:r>
              <a:rPr lang="pl-PL" dirty="0"/>
              <a:t>Pule wątków</a:t>
            </a:r>
          </a:p>
          <a:p>
            <a:pPr marL="457200" lvl="0" indent="-457200" algn="just">
              <a:lnSpc>
                <a:spcPct val="100000"/>
              </a:lnSpc>
              <a:spcBef>
                <a:spcPts val="0"/>
              </a:spcBef>
              <a:buFont typeface="Arial" panose="020B0604020202020204" pitchFamily="34" charset="0"/>
              <a:buChar char="•"/>
              <a:defRPr/>
            </a:pPr>
            <a:r>
              <a:rPr lang="pl-PL" dirty="0"/>
              <a:t>Obsługa baz danych</a:t>
            </a:r>
          </a:p>
          <a:p>
            <a:pPr marL="457200" lvl="0" indent="-457200" algn="just">
              <a:lnSpc>
                <a:spcPct val="100000"/>
              </a:lnSpc>
              <a:spcBef>
                <a:spcPts val="0"/>
              </a:spcBef>
              <a:buFont typeface="Arial" panose="020B0604020202020204" pitchFamily="34" charset="0"/>
              <a:buChar char="•"/>
              <a:defRPr/>
            </a:pPr>
            <a:r>
              <a:rPr lang="pl-PL" dirty="0"/>
              <a:t>Obsługa logowania do pliku</a:t>
            </a:r>
          </a:p>
          <a:p>
            <a:pPr marL="457200" lvl="0" indent="-457200" algn="just">
              <a:lnSpc>
                <a:spcPct val="100000"/>
              </a:lnSpc>
              <a:spcBef>
                <a:spcPts val="0"/>
              </a:spcBef>
              <a:buFont typeface="Arial" panose="020B0604020202020204" pitchFamily="34" charset="0"/>
              <a:buChar char="•"/>
              <a:defRPr/>
            </a:pPr>
            <a:r>
              <a:rPr lang="pl-PL" dirty="0"/>
              <a:t>Obsługa sterowników</a:t>
            </a:r>
          </a:p>
          <a:p>
            <a:pPr marL="457200" lvl="0" indent="-457200" algn="just">
              <a:lnSpc>
                <a:spcPct val="100000"/>
              </a:lnSpc>
              <a:spcBef>
                <a:spcPts val="0"/>
              </a:spcBef>
              <a:buFont typeface="Arial" panose="020B0604020202020204" pitchFamily="34" charset="0"/>
              <a:buChar char="•"/>
              <a:defRPr/>
            </a:pPr>
            <a:r>
              <a:rPr lang="pl-PL" dirty="0"/>
              <a:t>Przy tworzeniu bardzo dużych obiektów, których każde kolejne tworzenie jest drogie</a:t>
            </a:r>
          </a:p>
          <a:p>
            <a:pPr marL="457200" lvl="0" indent="-457200" algn="just">
              <a:lnSpc>
                <a:spcPct val="100000"/>
              </a:lnSpc>
              <a:spcBef>
                <a:spcPts val="0"/>
              </a:spcBef>
              <a:buFont typeface="Arial" panose="020B0604020202020204" pitchFamily="34" charset="0"/>
              <a:buChar char="•"/>
              <a:defRPr/>
            </a:pPr>
            <a:r>
              <a:rPr lang="pl-PL" dirty="0"/>
              <a:t>Obsługa GUI użytkownika</a:t>
            </a:r>
          </a:p>
          <a:p>
            <a:pPr lvl="0" algn="just">
              <a:lnSpc>
                <a:spcPct val="100000"/>
              </a:lnSpc>
              <a:spcBef>
                <a:spcPts val="0"/>
              </a:spcBef>
              <a:defRPr/>
            </a:pPr>
            <a:endParaRPr lang="pl-PL" dirty="0" smtClean="0"/>
          </a:p>
          <a:p>
            <a:pPr lvl="0" algn="just">
              <a:lnSpc>
                <a:spcPct val="100000"/>
              </a:lnSpc>
              <a:spcBef>
                <a:spcPts val="0"/>
              </a:spcBef>
              <a:defRPr/>
            </a:pPr>
            <a:r>
              <a:rPr lang="pl-PL" dirty="0" smtClean="0"/>
              <a:t>Wszędzie tam gdzie potrzeba jednego niezmiennego obiektu danej klasy</a:t>
            </a:r>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24754258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Klasyczny Singleton</a:t>
            </a:r>
            <a:endParaRPr lang="pl-PL" dirty="0"/>
          </a:p>
        </p:txBody>
      </p:sp>
      <p:sp>
        <p:nvSpPr>
          <p:cNvPr id="3" name="Symbol zastępczy zawartości 2"/>
          <p:cNvSpPr>
            <a:spLocks noGrp="1"/>
          </p:cNvSpPr>
          <p:nvPr>
            <p:ph idx="1"/>
          </p:nvPr>
        </p:nvSpPr>
        <p:spPr>
          <a:xfrm>
            <a:off x="838200" y="963039"/>
            <a:ext cx="10515600" cy="4713861"/>
          </a:xfrm>
        </p:spPr>
        <p:txBody>
          <a:bodyPr>
            <a:normAutofit/>
          </a:bodyPr>
          <a:lstStyle/>
          <a:p>
            <a:pPr>
              <a:lnSpc>
                <a:spcPct val="100000"/>
              </a:lnSpc>
            </a:pPr>
            <a:r>
              <a:rPr lang="pl-PL" dirty="0"/>
              <a:t>Wzorzec Singleton zapewnia, że dana klasa będzie miała tylko i </a:t>
            </a:r>
            <a:r>
              <a:rPr lang="pl-PL" dirty="0" smtClean="0"/>
              <a:t>wyłącznie jedną </a:t>
            </a:r>
            <a:r>
              <a:rPr lang="pl-PL" dirty="0"/>
              <a:t>instancję obiektu, i zapewnia globalny punkt dostępu do tej instancji</a:t>
            </a:r>
            <a:r>
              <a:rPr lang="pl-PL" dirty="0" smtClean="0"/>
              <a:t>.</a:t>
            </a:r>
          </a:p>
          <a:p>
            <a:pPr>
              <a:lnSpc>
                <a:spcPct val="100000"/>
              </a:lnSpc>
            </a:pPr>
            <a:endParaRPr lang="pl-PL" dirty="0" smtClean="0"/>
          </a:p>
          <a:p>
            <a:pPr>
              <a:lnSpc>
                <a:spcPct val="250000"/>
              </a:lnSpc>
            </a:pPr>
            <a:r>
              <a:rPr lang="pl-PL" dirty="0" smtClean="0"/>
              <a:t>Spojrzyjmy w kod</a:t>
            </a:r>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107309355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Krótkie ćwiczenie </a:t>
            </a:r>
            <a:endParaRPr lang="pl-PL" dirty="0"/>
          </a:p>
        </p:txBody>
      </p:sp>
      <p:sp>
        <p:nvSpPr>
          <p:cNvPr id="3" name="Symbol zastępczy zawartości 2"/>
          <p:cNvSpPr>
            <a:spLocks noGrp="1"/>
          </p:cNvSpPr>
          <p:nvPr>
            <p:ph idx="1"/>
          </p:nvPr>
        </p:nvSpPr>
        <p:spPr>
          <a:xfrm>
            <a:off x="838200" y="1199626"/>
            <a:ext cx="7970240" cy="5077789"/>
          </a:xfrm>
        </p:spPr>
        <p:txBody>
          <a:bodyPr/>
          <a:lstStyle/>
          <a:p>
            <a:r>
              <a:rPr lang="pl-PL" dirty="0" smtClean="0"/>
              <a:t>Spróbuj teraz sam na podstawie widzianego wcześniej kodu i definicji napisać najprostszą wersję klasy Singleton.</a:t>
            </a:r>
            <a:endParaRPr lang="pl-PL" dirty="0"/>
          </a:p>
        </p:txBody>
      </p:sp>
      <p:sp>
        <p:nvSpPr>
          <p:cNvPr id="7" name="Symbol zastępczy tekstu 6"/>
          <p:cNvSpPr>
            <a:spLocks noGrp="1"/>
          </p:cNvSpPr>
          <p:nvPr>
            <p:ph type="body" sz="quarter" idx="15"/>
          </p:nvPr>
        </p:nvSpPr>
        <p:spPr>
          <a:xfrm>
            <a:off x="3478499" y="3600901"/>
            <a:ext cx="3331070" cy="1336675"/>
          </a:xfrm>
        </p:spPr>
        <p:txBody>
          <a:bodyPr/>
          <a:lstStyle/>
          <a:p>
            <a:r>
              <a:rPr lang="pl-PL" dirty="0" smtClean="0"/>
              <a:t>Zapraszam kogoś z własnym komputerem</a:t>
            </a:r>
            <a:r>
              <a:rPr lang="pl-PL" dirty="0" smtClean="0"/>
              <a:t> </a:t>
            </a:r>
            <a:r>
              <a:rPr lang="pl-PL" dirty="0" smtClean="0">
                <a:sym typeface="Wingdings" panose="05000000000000000000" pitchFamily="2" charset="2"/>
              </a:rPr>
              <a:t></a:t>
            </a:r>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Picture 2" descr="Znalezione obrazy dla zapytania singlet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2879" y="817629"/>
            <a:ext cx="28575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556956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Singleton wielowątkowy – podejście 1</a:t>
            </a:r>
            <a:endParaRPr lang="pl-PL" dirty="0"/>
          </a:p>
        </p:txBody>
      </p:sp>
      <p:sp>
        <p:nvSpPr>
          <p:cNvPr id="3" name="Symbol zastępczy zawartości 2"/>
          <p:cNvSpPr>
            <a:spLocks noGrp="1"/>
          </p:cNvSpPr>
          <p:nvPr>
            <p:ph idx="1"/>
          </p:nvPr>
        </p:nvSpPr>
        <p:spPr>
          <a:xfrm>
            <a:off x="838200" y="963039"/>
            <a:ext cx="10515600" cy="5314376"/>
          </a:xfrm>
        </p:spPr>
        <p:txBody>
          <a:bodyPr/>
          <a:lstStyle/>
          <a:p>
            <a:r>
              <a:rPr lang="pl-PL" dirty="0" smtClean="0"/>
              <a:t>Co w momencie gdybyśmy chcieli użyć naszej implementacji w środowisku wielowątkowym</a:t>
            </a:r>
            <a:r>
              <a:rPr lang="pl-PL" dirty="0" smtClean="0"/>
              <a:t>?</a:t>
            </a:r>
          </a:p>
          <a:p>
            <a:endParaRPr lang="pl-PL" dirty="0"/>
          </a:p>
          <a:p>
            <a:endParaRPr lang="pl-PL" dirty="0" smtClean="0"/>
          </a:p>
          <a:p>
            <a:endParaRPr lang="pl-PL" dirty="0"/>
          </a:p>
          <a:p>
            <a:r>
              <a:rPr lang="pl-PL" dirty="0" smtClean="0"/>
              <a:t>Singleton Synchronizowany!</a:t>
            </a:r>
            <a:endParaRPr lang="pl-PL" dirty="0" smtClean="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21112064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Singleton wielowątkowy – podejście 1</a:t>
            </a:r>
          </a:p>
        </p:txBody>
      </p:sp>
      <p:sp>
        <p:nvSpPr>
          <p:cNvPr id="3" name="Symbol zastępczy zawartości 2"/>
          <p:cNvSpPr>
            <a:spLocks noGrp="1"/>
          </p:cNvSpPr>
          <p:nvPr>
            <p:ph idx="1"/>
          </p:nvPr>
        </p:nvSpPr>
        <p:spPr>
          <a:xfrm>
            <a:off x="838200" y="963039"/>
            <a:ext cx="10515600" cy="5314376"/>
          </a:xfrm>
        </p:spPr>
        <p:txBody>
          <a:bodyPr>
            <a:normAutofit fontScale="92500"/>
          </a:bodyPr>
          <a:lstStyle/>
          <a:p>
            <a:pPr lvl="0" algn="just">
              <a:lnSpc>
                <a:spcPct val="100000"/>
              </a:lnSpc>
              <a:spcBef>
                <a:spcPts val="0"/>
              </a:spcBef>
              <a:defRPr/>
            </a:pPr>
            <a:r>
              <a:rPr lang="pl-PL" dirty="0"/>
              <a:t>Użycie słówka </a:t>
            </a:r>
            <a:r>
              <a:rPr lang="pl-PL" dirty="0" err="1"/>
              <a:t>synchronized</a:t>
            </a:r>
            <a:r>
              <a:rPr lang="pl-PL" dirty="0"/>
              <a:t> jest drogie –  w pewnym uproszczeniu służy ono do uszeregowania wszystkich wątków w aplikacji, a następnie wpuszczaniu ich po kolei – jakby pojedynczo korytarzem do pokoju (zasobu). Kiedy jeden wątek jest w pokoju (ma dostęp do zasobu) drugi czeka na korytarzu na swoją kolej – mamy pusty przebieg, bo wątki się nudzą. Synchronizacja jest więc potrzebna tylko na początku – po utworzeniu wszystkich wątków, kiedy już za pierwszym razem utworzymy instancje obiektu nie ma żadnej potrzeby stosowania synchronizacji. Staje się zbędnym obciążeniem dla systemu.</a:t>
            </a:r>
          </a:p>
          <a:p>
            <a:pPr lvl="0" algn="just">
              <a:lnSpc>
                <a:spcPct val="100000"/>
              </a:lnSpc>
              <a:spcBef>
                <a:spcPts val="0"/>
              </a:spcBef>
              <a:defRPr/>
            </a:pPr>
            <a:endParaRPr lang="pl-PL" dirty="0"/>
          </a:p>
          <a:p>
            <a:pPr lvl="0" algn="just">
              <a:lnSpc>
                <a:spcPct val="100000"/>
              </a:lnSpc>
              <a:spcBef>
                <a:spcPts val="0"/>
              </a:spcBef>
              <a:defRPr/>
            </a:pPr>
            <a:r>
              <a:rPr lang="pl-PL" dirty="0"/>
              <a:t>Sytuację, kiedy wiele wątków próbuje otrzymać dostęp do zasobu nazywamy wyścigiem wątków. Sytuacja ta jest szczególnie niebezpieczne w przypadku C i C++, gdzie trzeba zakładać tzw. </a:t>
            </a:r>
            <a:r>
              <a:rPr lang="pl-PL" dirty="0" err="1"/>
              <a:t>mutexy</a:t>
            </a:r>
            <a:r>
              <a:rPr lang="pl-PL" dirty="0"/>
              <a:t> </a:t>
            </a:r>
            <a:r>
              <a:rPr lang="pl-PL" dirty="0" smtClean="0"/>
              <a:t>(z ang. mutual </a:t>
            </a:r>
            <a:r>
              <a:rPr lang="pl-PL" dirty="0" err="1" smtClean="0"/>
              <a:t>exclusion</a:t>
            </a:r>
            <a:r>
              <a:rPr lang="pl-PL" dirty="0" smtClean="0"/>
              <a:t> inaczej szlabany/semafory</a:t>
            </a:r>
            <a:r>
              <a:rPr lang="pl-PL" dirty="0"/>
              <a:t>) i blokować lub odblokować zasób.</a:t>
            </a:r>
          </a:p>
          <a:p>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32586854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Singleton wielowątkowy – podejście 2</a:t>
            </a:r>
          </a:p>
        </p:txBody>
      </p:sp>
      <p:sp>
        <p:nvSpPr>
          <p:cNvPr id="3" name="Symbol zastępczy zawartości 2"/>
          <p:cNvSpPr>
            <a:spLocks noGrp="1"/>
          </p:cNvSpPr>
          <p:nvPr>
            <p:ph idx="1"/>
          </p:nvPr>
        </p:nvSpPr>
        <p:spPr>
          <a:xfrm>
            <a:off x="838200" y="1040235"/>
            <a:ext cx="10515600" cy="5237180"/>
          </a:xfrm>
        </p:spPr>
        <p:txBody>
          <a:bodyPr/>
          <a:lstStyle/>
          <a:p>
            <a:r>
              <a:rPr lang="pl-PL" dirty="0"/>
              <a:t>Jeżeli dostęp do singletonu i czas oczekiwania jest krytyczny można skorzystać z innego podejścia – utworzyć instancje </a:t>
            </a:r>
            <a:r>
              <a:rPr lang="pl-PL" dirty="0" err="1"/>
              <a:t>singetonu</a:t>
            </a:r>
            <a:r>
              <a:rPr lang="pl-PL" dirty="0"/>
              <a:t> wcześniej</a:t>
            </a:r>
            <a:r>
              <a:rPr lang="pl-PL" dirty="0" smtClean="0"/>
              <a:t>.</a:t>
            </a:r>
          </a:p>
          <a:p>
            <a:endParaRPr lang="pl-PL" dirty="0"/>
          </a:p>
          <a:p>
            <a:endParaRPr lang="pl-PL" dirty="0" smtClean="0"/>
          </a:p>
          <a:p>
            <a:endParaRPr lang="pl-PL" dirty="0"/>
          </a:p>
          <a:p>
            <a:endParaRPr lang="pl-PL" dirty="0" smtClean="0"/>
          </a:p>
          <a:p>
            <a:endParaRPr lang="pl-PL" dirty="0"/>
          </a:p>
          <a:p>
            <a:endParaRPr lang="pl-PL" dirty="0" smtClean="0"/>
          </a:p>
          <a:p>
            <a:r>
              <a:rPr lang="pl-PL" dirty="0" smtClean="0"/>
              <a:t>Ale nie zawsze jest to pożądane działanie</a:t>
            </a:r>
            <a:endParaRPr lang="pl-PL" dirty="0"/>
          </a:p>
          <a:p>
            <a:endParaRPr lang="pl-PL" dirty="0"/>
          </a:p>
        </p:txBody>
      </p:sp>
      <p:sp>
        <p:nvSpPr>
          <p:cNvPr id="7" name="Symbol zastępczy tekstu 6"/>
          <p:cNvSpPr>
            <a:spLocks noGrp="1"/>
          </p:cNvSpPr>
          <p:nvPr>
            <p:ph type="body" sz="quarter" idx="15"/>
          </p:nvPr>
        </p:nvSpPr>
        <p:spPr>
          <a:xfrm>
            <a:off x="2280976" y="3152701"/>
            <a:ext cx="8734928" cy="1336675"/>
          </a:xfrm>
        </p:spPr>
        <p:txBody>
          <a:bodyPr/>
          <a:lstStyle/>
          <a:p>
            <a:r>
              <a:rPr lang="pl-PL" dirty="0" err="1" smtClean="0"/>
              <a:t>Private</a:t>
            </a:r>
            <a:r>
              <a:rPr lang="pl-PL" dirty="0" smtClean="0"/>
              <a:t> </a:t>
            </a:r>
            <a:r>
              <a:rPr lang="pl-PL" dirty="0" err="1" smtClean="0"/>
              <a:t>static</a:t>
            </a:r>
            <a:r>
              <a:rPr lang="pl-PL" dirty="0" smtClean="0"/>
              <a:t> Singleton </a:t>
            </a:r>
            <a:r>
              <a:rPr lang="pl-PL" dirty="0" err="1" smtClean="0"/>
              <a:t>uniqueInstance</a:t>
            </a:r>
            <a:r>
              <a:rPr lang="pl-PL" dirty="0" smtClean="0"/>
              <a:t> = </a:t>
            </a:r>
            <a:r>
              <a:rPr lang="pl-PL" dirty="0" err="1" smtClean="0"/>
              <a:t>new</a:t>
            </a:r>
            <a:r>
              <a:rPr lang="pl-PL" dirty="0" smtClean="0"/>
              <a:t> Singleton();</a:t>
            </a:r>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281594592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Singleton wielowątkowy – podejście 3</a:t>
            </a:r>
          </a:p>
        </p:txBody>
      </p:sp>
      <p:sp>
        <p:nvSpPr>
          <p:cNvPr id="3" name="Symbol zastępczy zawartości 2"/>
          <p:cNvSpPr>
            <a:spLocks noGrp="1"/>
          </p:cNvSpPr>
          <p:nvPr>
            <p:ph idx="1"/>
          </p:nvPr>
        </p:nvSpPr>
        <p:spPr>
          <a:xfrm>
            <a:off x="838200" y="963039"/>
            <a:ext cx="10515600" cy="5314376"/>
          </a:xfrm>
        </p:spPr>
        <p:txBody>
          <a:bodyPr/>
          <a:lstStyle/>
          <a:p>
            <a:r>
              <a:rPr lang="pl-PL" dirty="0"/>
              <a:t>Inne podejście to synchronizowanie wątków wtedy, gdy rzeczywiście nie powstała instancja Singletonu i dopiero chcemy ją utworzyć.</a:t>
            </a:r>
          </a:p>
          <a:p>
            <a:endParaRPr lang="pl-PL" dirty="0"/>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9" name="Obraz 8"/>
          <p:cNvPicPr>
            <a:picLocks noChangeAspect="1"/>
          </p:cNvPicPr>
          <p:nvPr/>
        </p:nvPicPr>
        <p:blipFill>
          <a:blip r:embed="rId2"/>
          <a:stretch>
            <a:fillRect/>
          </a:stretch>
        </p:blipFill>
        <p:spPr>
          <a:xfrm>
            <a:off x="1746609" y="1834381"/>
            <a:ext cx="8550948" cy="4443034"/>
          </a:xfrm>
          <a:prstGeom prst="rect">
            <a:avLst/>
          </a:prstGeom>
        </p:spPr>
      </p:pic>
    </p:spTree>
    <p:extLst>
      <p:ext uri="{BB962C8B-B14F-4D97-AF65-F5344CB8AC3E}">
        <p14:creationId xmlns:p14="http://schemas.microsoft.com/office/powerpoint/2010/main" val="11293546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ytuł 13"/>
          <p:cNvSpPr>
            <a:spLocks noGrp="1"/>
          </p:cNvSpPr>
          <p:nvPr>
            <p:ph type="title"/>
          </p:nvPr>
        </p:nvSpPr>
        <p:spPr/>
        <p:txBody>
          <a:bodyPr/>
          <a:lstStyle/>
          <a:p>
            <a:r>
              <a:rPr lang="pl-PL" dirty="0" smtClean="0"/>
              <a:t>Klasyfikacja wzorców</a:t>
            </a:r>
            <a:endParaRPr lang="pl-PL" dirty="0"/>
          </a:p>
        </p:txBody>
      </p:sp>
      <p:sp>
        <p:nvSpPr>
          <p:cNvPr id="15" name="Symbol zastępczy tekstu 14"/>
          <p:cNvSpPr>
            <a:spLocks noGrp="1"/>
          </p:cNvSpPr>
          <p:nvPr>
            <p:ph type="body" sz="quarter" idx="10"/>
          </p:nvPr>
        </p:nvSpPr>
        <p:spPr/>
        <p:txBody>
          <a:bodyPr/>
          <a:lstStyle/>
          <a:p>
            <a:pPr marL="342900" indent="-342900">
              <a:buFont typeface="Arial" panose="020B0604020202020204" pitchFamily="34" charset="0"/>
              <a:buChar char="•"/>
            </a:pPr>
            <a:r>
              <a:rPr lang="pl-PL" dirty="0" smtClean="0"/>
              <a:t>Kreacyjne (opisują proces tworzenia nowych obiektów)</a:t>
            </a:r>
          </a:p>
          <a:p>
            <a:pPr marL="342900" indent="-342900">
              <a:buFont typeface="Arial" panose="020B0604020202020204" pitchFamily="34" charset="0"/>
              <a:buChar char="•"/>
            </a:pPr>
            <a:r>
              <a:rPr lang="pl-PL" dirty="0" smtClean="0"/>
              <a:t>Strukturalne (opisują struktury powiązanych obiektów)</a:t>
            </a:r>
          </a:p>
          <a:p>
            <a:pPr marL="342900" indent="-342900">
              <a:buFont typeface="Arial" panose="020B0604020202020204" pitchFamily="34" charset="0"/>
              <a:buChar char="•"/>
            </a:pPr>
            <a:r>
              <a:rPr lang="pl-PL" dirty="0" smtClean="0"/>
              <a:t>Czynnościowe (opisują zachowanie współpracujących obiektów)</a:t>
            </a:r>
            <a:endParaRPr lang="pl-PL" dirty="0"/>
          </a:p>
        </p:txBody>
      </p:sp>
      <p:sp>
        <p:nvSpPr>
          <p:cNvPr id="10" name="Symbol zastępczy stopki 6">
            <a:extLst>
              <a:ext uri="{FF2B5EF4-FFF2-40B4-BE49-F238E27FC236}">
                <a16:creationId xmlns:a16="http://schemas.microsoft.com/office/drawing/2014/main" id="{350290FC-9C7D-43B0-8720-9C93AEE13C1C}"/>
              </a:ext>
            </a:extLst>
          </p:cNvPr>
          <p:cNvSpPr>
            <a:spLocks noGrp="1"/>
          </p:cNvSpPr>
          <p:nvPr>
            <p:ph type="ftr" sz="quarter" idx="4294967295"/>
          </p:nvPr>
        </p:nvSpPr>
        <p:spPr>
          <a:xfrm>
            <a:off x="0" y="6356350"/>
            <a:ext cx="5724525"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23019326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Singleton przy wykorzystaniu </a:t>
            </a:r>
            <a:r>
              <a:rPr lang="pl-PL" dirty="0" err="1"/>
              <a:t>Enuma</a:t>
            </a:r>
            <a:endParaRPr lang="pl-PL" dirty="0"/>
          </a:p>
        </p:txBody>
      </p:sp>
      <p:sp>
        <p:nvSpPr>
          <p:cNvPr id="3" name="Symbol zastępczy zawartości 2"/>
          <p:cNvSpPr>
            <a:spLocks noGrp="1"/>
          </p:cNvSpPr>
          <p:nvPr>
            <p:ph idx="1"/>
          </p:nvPr>
        </p:nvSpPr>
        <p:spPr>
          <a:xfrm>
            <a:off x="838200" y="963039"/>
            <a:ext cx="10515600" cy="5314376"/>
          </a:xfrm>
        </p:spPr>
        <p:txBody>
          <a:bodyPr/>
          <a:lstStyle/>
          <a:p>
            <a:r>
              <a:rPr lang="pl-PL" dirty="0"/>
              <a:t>Ostatnio modne stało się </a:t>
            </a:r>
            <a:r>
              <a:rPr lang="pl-PL" dirty="0" err="1"/>
              <a:t>trikowanie</a:t>
            </a:r>
            <a:r>
              <a:rPr lang="pl-PL" dirty="0"/>
              <a:t> i tworzenie singletonu przy pomocy </a:t>
            </a:r>
            <a:r>
              <a:rPr lang="pl-PL" dirty="0" err="1"/>
              <a:t>Enuma</a:t>
            </a:r>
            <a:r>
              <a:rPr lang="pl-PL" dirty="0"/>
              <a:t> – jest bezpieczne dla aplikacji wielowątkowych, a przy okazji wydajne. </a:t>
            </a:r>
          </a:p>
          <a:p>
            <a:endParaRPr lang="pl-PL" dirty="0"/>
          </a:p>
        </p:txBody>
      </p:sp>
      <p:sp>
        <p:nvSpPr>
          <p:cNvPr id="8"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
        <p:nvSpPr>
          <p:cNvPr id="13" name="Rectangle 3"/>
          <p:cNvSpPr>
            <a:spLocks noChangeArrowheads="1"/>
          </p:cNvSpPr>
          <p:nvPr/>
        </p:nvSpPr>
        <p:spPr bwMode="auto">
          <a:xfrm>
            <a:off x="3996655" y="2286622"/>
            <a:ext cx="4832059" cy="20928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enum</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MySingleton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1"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INSTANCE</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public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void</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sayHello</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System.</a:t>
            </a:r>
            <a:r>
              <a:rPr kumimoji="0" lang="pl-PL" altLang="pl-PL" sz="1000" b="0" i="1"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out</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.println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"Hello World"</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void</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sayBye</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System.</a:t>
            </a:r>
            <a:r>
              <a:rPr kumimoji="0" lang="pl-PL" altLang="pl-PL" sz="1000" b="0" i="1"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out</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.println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Bye</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Bye</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kumimoji="0" lang="pl-PL" altLang="pl-PL" sz="1800" b="0" i="0" u="none" strike="noStrike" cap="none" normalizeH="0" baseline="0" dirty="0" smtClean="0">
              <a:ln>
                <a:noFill/>
              </a:ln>
              <a:solidFill>
                <a:schemeClr val="tx1"/>
              </a:solidFill>
              <a:effectLst/>
              <a:latin typeface="Arial" panose="020B0604020202020204" pitchFamily="34" charset="0"/>
            </a:endParaRPr>
          </a:p>
        </p:txBody>
      </p:sp>
      <p:sp>
        <p:nvSpPr>
          <p:cNvPr id="14" name="Rectangle 4"/>
          <p:cNvSpPr>
            <a:spLocks noChangeArrowheads="1"/>
          </p:cNvSpPr>
          <p:nvPr/>
        </p:nvSpPr>
        <p:spPr bwMode="auto">
          <a:xfrm>
            <a:off x="6412685" y="4452155"/>
            <a:ext cx="4832059"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class</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TestSingleton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static</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void</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main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(String[]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args</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MySingleton.INSTANCE.sayHello</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MySingleton.INSTANCE.sayBye</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kumimoji="0" lang="pl-PL" altLang="pl-PL" sz="1800" b="0" i="0" u="none" strike="noStrike" cap="none" normalizeH="0" baseline="0" dirty="0" smtClean="0">
              <a:ln>
                <a:noFill/>
              </a:ln>
              <a:solidFill>
                <a:schemeClr val="tx1"/>
              </a:solidFill>
              <a:effectLst/>
              <a:latin typeface="Arial" panose="020B0604020202020204" pitchFamily="34" charset="0"/>
            </a:endParaRPr>
          </a:p>
        </p:txBody>
      </p:sp>
      <p:sp>
        <p:nvSpPr>
          <p:cNvPr id="16" name="Rectangle 6"/>
          <p:cNvSpPr>
            <a:spLocks noChangeArrowheads="1"/>
          </p:cNvSpPr>
          <p:nvPr/>
        </p:nvSpPr>
        <p:spPr bwMode="auto">
          <a:xfrm>
            <a:off x="1263939" y="4452156"/>
            <a:ext cx="4832059" cy="116955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class</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TestSingleton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static</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void</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main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(String[]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args</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MySingleton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singleton =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MySingleton.</a:t>
            </a:r>
            <a:r>
              <a:rPr kumimoji="0" lang="pl-PL" altLang="pl-PL" sz="1000" b="0" i="1"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INSTANCE</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singleton.sayHello</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singleton.sayBye</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kumimoji="0" lang="pl-PL" altLang="pl-PL"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8652602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Wzorzec fabryka – do dzieła!</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r>
              <a:rPr lang="pl-PL" dirty="0"/>
              <a:t>Fabryki są rodziną konstrukcyjnych wzorców projektowych. Dzięki fabryce otrzymujemy interfejs, służący do generowania różnych obiektów, które go spełniają. Fabryka abstrakcyjna i metoda wytwórcza są bardzo często mylone ze sobą. W wielu źródłach zaprezentowane są ich błędne implementacje, a programiści często sami nie wiedzą, której wersji fabryki chcą użyć.</a:t>
            </a:r>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74758" name="Picture 6" descr="Znalezione obrazy dla zapytania fabryk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5375" y="3666573"/>
            <a:ext cx="3388435" cy="2541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765475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Programowanie z operatorem </a:t>
            </a:r>
            <a:r>
              <a:rPr lang="pl-PL" dirty="0" err="1" smtClean="0"/>
              <a:t>new</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r>
              <a:rPr lang="pl-PL" dirty="0"/>
              <a:t>W normalnym podejściu do programowania obiektowego, </a:t>
            </a:r>
            <a:r>
              <a:rPr lang="pl-PL" b="1" dirty="0"/>
              <a:t>wszelkie instancje nowych obiektów</a:t>
            </a:r>
            <a:r>
              <a:rPr lang="pl-PL" dirty="0"/>
              <a:t> tworzone są za pomocą słowa kluczowego </a:t>
            </a:r>
            <a:r>
              <a:rPr lang="pl-PL" dirty="0" err="1"/>
              <a:t>new</a:t>
            </a:r>
            <a:r>
              <a:rPr lang="pl-PL" dirty="0"/>
              <a:t>. Aby utworzyć instancję musimy </a:t>
            </a:r>
            <a:r>
              <a:rPr lang="pl-PL" b="1" dirty="0"/>
              <a:t>związać się z jej konkretnym typem</a:t>
            </a:r>
            <a:r>
              <a:rPr lang="pl-PL" dirty="0"/>
              <a:t>, podać go zaraz za rozkazem </a:t>
            </a:r>
            <a:r>
              <a:rPr lang="pl-PL" dirty="0" err="1"/>
              <a:t>new</a:t>
            </a:r>
            <a:r>
              <a:rPr lang="pl-PL" dirty="0"/>
              <a:t>. Dodatkowo musimy znać i wypełnić konstruktor. Przy takim podejściu programista nie jest w stanie w łatwy sposób zmienić sposobu tworzenia danego obiektu</a:t>
            </a:r>
            <a:r>
              <a:rPr lang="pl-PL" dirty="0" smtClean="0"/>
              <a:t>.</a:t>
            </a:r>
          </a:p>
          <a:p>
            <a:r>
              <a:rPr lang="pl-PL" b="1" dirty="0" smtClean="0"/>
              <a:t>Fabryka </a:t>
            </a:r>
            <a:r>
              <a:rPr lang="pl-PL" b="1" dirty="0"/>
              <a:t>i wszelkie jej odmiany służą temu</a:t>
            </a:r>
            <a:r>
              <a:rPr lang="pl-PL" dirty="0"/>
              <a:t>, aby odciąć się od podawania konkretnego typu. Zamiast tego, wykorzystana zostaje tzw. </a:t>
            </a:r>
            <a:r>
              <a:rPr lang="pl-PL" b="1" dirty="0"/>
              <a:t>metoda fabrykująca zwracająca instancję</a:t>
            </a:r>
            <a:r>
              <a:rPr lang="pl-PL" dirty="0"/>
              <a:t>, która nas interesuje. Krótko mówiąc, zamiast używania rozkazu </a:t>
            </a:r>
            <a:r>
              <a:rPr lang="pl-PL" dirty="0" err="1"/>
              <a:t>new</a:t>
            </a:r>
            <a:r>
              <a:rPr lang="pl-PL" dirty="0"/>
              <a:t> i przypisywania instancji do jakiejś zmiennej, wywołujemy metodę fabrykującą np. </a:t>
            </a:r>
            <a:r>
              <a:rPr lang="pl-PL" dirty="0" err="1" smtClean="0"/>
              <a:t>createInstance</a:t>
            </a:r>
            <a:r>
              <a:rPr lang="pl-PL" dirty="0"/>
              <a:t>() i to ona jest odpowiedzialna, za zwrócenie instancji</a:t>
            </a:r>
            <a:r>
              <a:rPr lang="pl-PL" dirty="0" smtClean="0"/>
              <a:t>.</a:t>
            </a:r>
            <a:endParaRPr lang="pl-PL" b="1"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50570017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Odetnijmy się od podawania konkretnych typów</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endParaRPr lang="pl-PL" dirty="0"/>
          </a:p>
          <a:p>
            <a:r>
              <a:rPr lang="pl-PL" dirty="0"/>
              <a:t>Za każdym razem gdy używamy w kodzie operatora </a:t>
            </a:r>
            <a:r>
              <a:rPr lang="pl-PL" b="1" dirty="0" err="1"/>
              <a:t>new</a:t>
            </a:r>
            <a:r>
              <a:rPr lang="pl-PL" dirty="0"/>
              <a:t>, uzależniamy się od </a:t>
            </a:r>
            <a:r>
              <a:rPr lang="pl-PL" b="1" dirty="0"/>
              <a:t>konkretnej implementacji </a:t>
            </a:r>
            <a:r>
              <a:rPr lang="pl-PL" dirty="0"/>
              <a:t>zamiast od </a:t>
            </a:r>
            <a:r>
              <a:rPr lang="pl-PL" b="1" dirty="0"/>
              <a:t>interfejsu</a:t>
            </a:r>
            <a:r>
              <a:rPr lang="pl-PL" dirty="0"/>
              <a:t>. Jedna z zasad programowania obiektowego </a:t>
            </a:r>
            <a:br>
              <a:rPr lang="pl-PL" dirty="0"/>
            </a:br>
            <a:r>
              <a:rPr lang="pl-PL" dirty="0"/>
              <a:t>(reguła odwracania zależności / </a:t>
            </a:r>
            <a:r>
              <a:rPr lang="pl-PL" dirty="0" err="1"/>
              <a:t>dependency</a:t>
            </a:r>
            <a:r>
              <a:rPr lang="pl-PL" dirty="0"/>
              <a:t> </a:t>
            </a:r>
            <a:r>
              <a:rPr lang="pl-PL" dirty="0" err="1"/>
              <a:t>inversion</a:t>
            </a:r>
            <a:r>
              <a:rPr lang="pl-PL" dirty="0"/>
              <a:t> </a:t>
            </a:r>
            <a:r>
              <a:rPr lang="pl-PL" dirty="0" err="1"/>
              <a:t>principle</a:t>
            </a:r>
            <a:r>
              <a:rPr lang="pl-PL" dirty="0"/>
              <a:t>) mówi:</a:t>
            </a:r>
          </a:p>
          <a:p>
            <a:r>
              <a:rPr lang="pl-PL" b="1" dirty="0"/>
              <a:t>Uzależniaj kod od abstrakcji, a nie od klas rzeczywistych.</a:t>
            </a:r>
          </a:p>
          <a:p>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39943833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Po co używać fabryki?</a:t>
            </a:r>
            <a:endParaRPr lang="pl-PL" dirty="0"/>
          </a:p>
        </p:txBody>
      </p:sp>
      <p:sp>
        <p:nvSpPr>
          <p:cNvPr id="3" name="Symbol zastępczy zawartości 2"/>
          <p:cNvSpPr>
            <a:spLocks noGrp="1"/>
          </p:cNvSpPr>
          <p:nvPr>
            <p:ph idx="1"/>
          </p:nvPr>
        </p:nvSpPr>
        <p:spPr>
          <a:xfrm>
            <a:off x="838200" y="963039"/>
            <a:ext cx="10515600" cy="5387028"/>
          </a:xfrm>
        </p:spPr>
        <p:txBody>
          <a:bodyPr>
            <a:normAutofit fontScale="62500" lnSpcReduction="20000"/>
          </a:bodyPr>
          <a:lstStyle/>
          <a:p>
            <a:pPr algn="l"/>
            <a:r>
              <a:rPr lang="pl-PL" dirty="0"/>
              <a:t>Dzięki użyciu fabryki programista zyskuje abstrakcyjną warstwę, odpowiedzialną za </a:t>
            </a:r>
            <a:r>
              <a:rPr lang="pl-PL" b="1" dirty="0"/>
              <a:t>tworzenie instancji obiektów w jakiś sposób powiązanych wspólnym interfejsem</a:t>
            </a:r>
            <a:r>
              <a:rPr lang="pl-PL" dirty="0"/>
              <a:t>. Uzyskujemy wtedy kod, który jest bardziej skalowalny, łatwiejszy na rozbudowę. </a:t>
            </a:r>
            <a:endParaRPr lang="pl-PL" dirty="0" smtClean="0"/>
          </a:p>
          <a:p>
            <a:pPr algn="l"/>
            <a:r>
              <a:rPr lang="pl-PL" dirty="0" smtClean="0"/>
              <a:t>Oto </a:t>
            </a:r>
            <a:r>
              <a:rPr lang="pl-PL" dirty="0"/>
              <a:t>najważniejsze zalety używania fabryk:</a:t>
            </a:r>
          </a:p>
          <a:p>
            <a:pPr marL="457200" indent="-457200" algn="l">
              <a:buFont typeface="Arial" panose="020B0604020202020204" pitchFamily="34" charset="0"/>
              <a:buChar char="•"/>
            </a:pPr>
            <a:r>
              <a:rPr lang="pl-PL" dirty="0"/>
              <a:t>spełnia </a:t>
            </a:r>
            <a:r>
              <a:rPr lang="pl-PL" b="1" dirty="0"/>
              <a:t>zasadę odwrócenia </a:t>
            </a:r>
            <a:r>
              <a:rPr lang="pl-PL" b="1" dirty="0" smtClean="0"/>
              <a:t>zależności</a:t>
            </a:r>
            <a:r>
              <a:rPr lang="pl-PL" dirty="0" smtClean="0"/>
              <a:t>. </a:t>
            </a:r>
            <a:r>
              <a:rPr lang="pl-PL" dirty="0"/>
              <a:t>Rodzina tworzonych obiektów spełnia wspólny interfejs, którym następnie się posługujemy. Wpływa to bardzo pozytywnie na testowalność kodu (przykład mechanizmu </a:t>
            </a:r>
            <a:r>
              <a:rPr lang="pl-PL" dirty="0" err="1"/>
              <a:t>IoC</a:t>
            </a:r>
            <a:r>
              <a:rPr lang="pl-PL" dirty="0"/>
              <a:t>). Przykładowo zamiast tworzyć nowe klasy </a:t>
            </a:r>
            <a:r>
              <a:rPr lang="pl-PL" dirty="0" err="1"/>
              <a:t>new</a:t>
            </a:r>
            <a:r>
              <a:rPr lang="pl-PL" dirty="0"/>
              <a:t> Apple(), </a:t>
            </a:r>
            <a:r>
              <a:rPr lang="pl-PL" dirty="0" err="1"/>
              <a:t>new</a:t>
            </a:r>
            <a:r>
              <a:rPr lang="pl-PL" dirty="0"/>
              <a:t> Banana() itd. posiadamy metodę fabrykującą zwracającą obiekty interfejsu </a:t>
            </a:r>
            <a:r>
              <a:rPr lang="pl-PL" dirty="0" err="1" smtClean="0"/>
              <a:t>Fruit</a:t>
            </a:r>
            <a:r>
              <a:rPr lang="pl-PL" dirty="0"/>
              <a:t>.</a:t>
            </a:r>
          </a:p>
          <a:p>
            <a:pPr marL="457200" indent="-457200" algn="l">
              <a:buFont typeface="Arial" panose="020B0604020202020204" pitchFamily="34" charset="0"/>
              <a:buChar char="•"/>
            </a:pPr>
            <a:r>
              <a:rPr lang="pl-PL" dirty="0"/>
              <a:t>skupienie logiki w </a:t>
            </a:r>
            <a:r>
              <a:rPr lang="pl-PL" b="1" dirty="0"/>
              <a:t>metodzie fabrykującej</a:t>
            </a:r>
            <a:r>
              <a:rPr lang="pl-PL" dirty="0"/>
              <a:t>, dzięki czemu zmiany w kodzie można wprowadzić w jednym miejscu systemu.</a:t>
            </a:r>
          </a:p>
          <a:p>
            <a:pPr marL="457200" indent="-457200" algn="l">
              <a:buFont typeface="Arial" panose="020B0604020202020204" pitchFamily="34" charset="0"/>
              <a:buChar char="•"/>
            </a:pPr>
            <a:r>
              <a:rPr lang="pl-PL" dirty="0"/>
              <a:t>dostarcza dodatkową warstwę abstrakcji dzięki czemu </a:t>
            </a:r>
            <a:r>
              <a:rPr lang="pl-PL" b="1" dirty="0"/>
              <a:t>hermetyzuje (</a:t>
            </a:r>
            <a:r>
              <a:rPr lang="pl-PL" b="1" dirty="0" err="1"/>
              <a:t>enkapsuluje</a:t>
            </a:r>
            <a:r>
              <a:rPr lang="pl-PL" b="1" dirty="0"/>
              <a:t>) odpowiednią logikę wewnątrz fabryki</a:t>
            </a:r>
            <a:r>
              <a:rPr lang="pl-PL" dirty="0"/>
              <a:t>. Hermetyzacja jako filar programowania obiektowego niesie ze sobą szereg kolejnych korzyści m.in. uproszczenie kodu, brak powtarzalności, ukrycie logiki pomiędzy warstwami.</a:t>
            </a:r>
          </a:p>
          <a:p>
            <a:pPr marL="457200" indent="-457200" algn="l">
              <a:buFont typeface="Arial" panose="020B0604020202020204" pitchFamily="34" charset="0"/>
              <a:buChar char="•"/>
            </a:pPr>
            <a:r>
              <a:rPr lang="pl-PL" dirty="0"/>
              <a:t>upraszcza proces inicjalizacji skomplikowanych klas (w przypadku rozbudowanych konstruktorów).</a:t>
            </a:r>
          </a:p>
          <a:p>
            <a:pPr marL="457200" indent="-457200" algn="l">
              <a:buFont typeface="Arial" panose="020B0604020202020204" pitchFamily="34" charset="0"/>
              <a:buChar char="•"/>
            </a:pPr>
            <a:r>
              <a:rPr lang="pl-PL" dirty="0"/>
              <a:t>w łatwy sposób </a:t>
            </a:r>
            <a:r>
              <a:rPr lang="pl-PL" b="1" dirty="0"/>
              <a:t>pozwala na </a:t>
            </a:r>
            <a:r>
              <a:rPr lang="pl-PL" b="1" dirty="0" err="1"/>
              <a:t>reużywalność</a:t>
            </a:r>
            <a:r>
              <a:rPr lang="pl-PL" b="1" dirty="0"/>
              <a:t> kodu</a:t>
            </a:r>
            <a:r>
              <a:rPr lang="pl-PL" dirty="0"/>
              <a:t> (procesu inicjalizacji danej rodziny klas) w innym miejscu systemu</a:t>
            </a:r>
          </a:p>
          <a:p>
            <a:pPr marL="457200" indent="-457200" algn="l">
              <a:buFont typeface="Arial" panose="020B0604020202020204" pitchFamily="34" charset="0"/>
              <a:buChar char="•"/>
            </a:pPr>
            <a:r>
              <a:rPr lang="pl-PL" dirty="0"/>
              <a:t>spełnia zasadę </a:t>
            </a:r>
            <a:r>
              <a:rPr lang="pl-PL" b="1" dirty="0"/>
              <a:t>otwarty na rozbudowę, zamknięty na modyfikację</a:t>
            </a:r>
            <a:r>
              <a:rPr lang="pl-PL" dirty="0"/>
              <a:t> (open/</a:t>
            </a:r>
            <a:r>
              <a:rPr lang="pl-PL" dirty="0" err="1"/>
              <a:t>closed</a:t>
            </a:r>
            <a:r>
              <a:rPr lang="pl-PL" dirty="0"/>
              <a:t> </a:t>
            </a:r>
            <a:r>
              <a:rPr lang="pl-PL" dirty="0" err="1"/>
              <a:t>principle</a:t>
            </a:r>
            <a:r>
              <a:rPr lang="pl-PL" dirty="0"/>
              <a:t>). Do fabryki w dość łatwy sposób można dodać dodatkową klasę, mając przy tym pewność, że nie zepsujemy czegoś co aktualnie działa.</a:t>
            </a:r>
          </a:p>
          <a:p>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12913991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Ale uwaga! Nie nadużywajmy fabryk</a:t>
            </a:r>
            <a:endParaRPr lang="pl-PL" dirty="0"/>
          </a:p>
        </p:txBody>
      </p:sp>
      <p:sp>
        <p:nvSpPr>
          <p:cNvPr id="3" name="Symbol zastępczy zawartości 2"/>
          <p:cNvSpPr>
            <a:spLocks noGrp="1"/>
          </p:cNvSpPr>
          <p:nvPr>
            <p:ph idx="1"/>
          </p:nvPr>
        </p:nvSpPr>
        <p:spPr>
          <a:xfrm>
            <a:off x="838200" y="963039"/>
            <a:ext cx="10515600" cy="5314376"/>
          </a:xfrm>
        </p:spPr>
        <p:txBody>
          <a:bodyPr>
            <a:normAutofit fontScale="92500" lnSpcReduction="10000"/>
          </a:bodyPr>
          <a:lstStyle/>
          <a:p>
            <a:r>
              <a:rPr lang="pl-PL" dirty="0"/>
              <a:t>Zapamiętać należy zasadę: </a:t>
            </a:r>
            <a:r>
              <a:rPr lang="pl-PL" b="1" dirty="0"/>
              <a:t>fabryk używamy tam, gdzie chcemy odciąć się od tworzenia instancji klas posługując się konkretnym typem</a:t>
            </a:r>
            <a:r>
              <a:rPr lang="pl-PL" dirty="0"/>
              <a:t>. Może być to spowodowane np. skomplikowaną logiką tworzenia instancji. Np. wiemy, że chcemy uzyskać instancję spełniającą jakiś interfejs, ale jaki to będzie konkretny typ, zależy od dodatkowych parametrów – wtedy używamy fabryki. Powody za użyciem fabryk:</a:t>
            </a:r>
          </a:p>
          <a:p>
            <a:r>
              <a:rPr lang="pl-PL" dirty="0"/>
              <a:t>klasa ma </a:t>
            </a:r>
            <a:r>
              <a:rPr lang="pl-PL" b="1" dirty="0"/>
              <a:t>skomplikowany, przeciążony wielokrotnie konstruktor</a:t>
            </a:r>
            <a:r>
              <a:rPr lang="pl-PL" dirty="0"/>
              <a:t>. Oznaczać to może oczywiście błędnie zaprojektowaną klasę, ale może też wskazywać na to, że utworzenie instancji klasy potrzebuje dodatkowej logiki.</a:t>
            </a:r>
          </a:p>
          <a:p>
            <a:r>
              <a:rPr lang="pl-PL" dirty="0"/>
              <a:t>utworzenie instancji klasy jest </a:t>
            </a:r>
            <a:r>
              <a:rPr lang="pl-PL" b="1" dirty="0"/>
              <a:t>poprzedzone instrukcją warunkową</a:t>
            </a:r>
            <a:r>
              <a:rPr lang="pl-PL" dirty="0"/>
              <a:t> </a:t>
            </a:r>
            <a:r>
              <a:rPr lang="pl-PL" dirty="0" err="1"/>
              <a:t>if</a:t>
            </a:r>
            <a:r>
              <a:rPr lang="pl-PL" dirty="0"/>
              <a:t>. Z całą pewnością Taką logikę należy zahermetyzować wewnątrz fabryki</a:t>
            </a:r>
          </a:p>
          <a:p>
            <a:r>
              <a:rPr lang="pl-PL" dirty="0"/>
              <a:t>w momencie pisania programu nie wiesz, której instancji potrzebujesz (bo np. jest to uzależnione od parametru zwracanego z API). Ponownie, logikę hermetyzujemy wewnątrz fabryki.</a:t>
            </a:r>
          </a:p>
          <a:p>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34975783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Przykład sytuacji w której fabryka by się przydała</a:t>
            </a:r>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
        <p:nvSpPr>
          <p:cNvPr id="4" name="Rectangle 1"/>
          <p:cNvSpPr>
            <a:spLocks noChangeArrowheads="1"/>
          </p:cNvSpPr>
          <p:nvPr/>
        </p:nvSpPr>
        <p:spPr bwMode="auto">
          <a:xfrm>
            <a:off x="2226580" y="1096929"/>
            <a:ext cx="7154509" cy="347787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2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void</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doAction</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(String </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type</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Product </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if</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type.equals</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round</a:t>
            </a:r>
            <a:r>
              <a:rPr kumimoji="0" lang="pl-PL" altLang="pl-PL" sz="2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pl-PL" altLang="pl-PL" sz="2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new</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RoundProduct</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else</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if</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type.equals</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square</a:t>
            </a:r>
            <a:r>
              <a:rPr kumimoji="0" lang="pl-PL" altLang="pl-PL" sz="2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pl-PL" altLang="pl-PL" sz="2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new</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SquareProduct</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product.doSomething</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product.doSomethingElse</a:t>
            </a: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20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//i mnóstwo innych operacji...</a:t>
            </a:r>
            <a:br>
              <a:rPr kumimoji="0" lang="pl-PL" altLang="pl-PL" sz="20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pl-PL" altLang="pl-PL" sz="2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kumimoji="0" lang="pl-PL" altLang="pl-PL" sz="2000" b="0" i="0" u="none" strike="noStrike" cap="none" normalizeH="0" baseline="0" dirty="0" smtClean="0">
              <a:ln>
                <a:noFill/>
              </a:ln>
              <a:solidFill>
                <a:schemeClr val="tx1"/>
              </a:solidFill>
              <a:effectLst/>
              <a:latin typeface="Arial" panose="020B0604020202020204" pitchFamily="34" charset="0"/>
            </a:endParaRPr>
          </a:p>
        </p:txBody>
      </p:sp>
      <p:sp>
        <p:nvSpPr>
          <p:cNvPr id="8" name="Symbol zastępczy zawartości 7"/>
          <p:cNvSpPr>
            <a:spLocks noGrp="1"/>
          </p:cNvSpPr>
          <p:nvPr>
            <p:ph idx="1"/>
          </p:nvPr>
        </p:nvSpPr>
        <p:spPr>
          <a:xfrm>
            <a:off x="838200" y="4708693"/>
            <a:ext cx="10515600" cy="1568721"/>
          </a:xfrm>
        </p:spPr>
        <p:txBody>
          <a:bodyPr/>
          <a:lstStyle/>
          <a:p>
            <a:r>
              <a:rPr lang="pl-PL" dirty="0"/>
              <a:t>Wcześniej czy później z pewnością zmienią się wymagania i zajdzie konieczność rozbudowy programu. Nie obejdzie się bez modyfikacji istniejącego kodu. Wtedy zostanie złamana zasada </a:t>
            </a:r>
            <a:r>
              <a:rPr lang="pl-PL" dirty="0" smtClean="0"/>
              <a:t>open/</a:t>
            </a:r>
            <a:r>
              <a:rPr lang="pl-PL" dirty="0" err="1" smtClean="0"/>
              <a:t>closed</a:t>
            </a:r>
            <a:r>
              <a:rPr lang="pl-PL" dirty="0"/>
              <a:t>.</a:t>
            </a:r>
          </a:p>
        </p:txBody>
      </p:sp>
    </p:spTree>
    <p:extLst>
      <p:ext uri="{BB962C8B-B14F-4D97-AF65-F5344CB8AC3E}">
        <p14:creationId xmlns:p14="http://schemas.microsoft.com/office/powerpoint/2010/main" val="3750705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Motywacja potrzeby zmiany kodu</a:t>
            </a:r>
            <a:endParaRPr lang="pl-PL" dirty="0"/>
          </a:p>
        </p:txBody>
      </p:sp>
      <p:sp>
        <p:nvSpPr>
          <p:cNvPr id="3" name="Symbol zastępczy zawartości 2"/>
          <p:cNvSpPr>
            <a:spLocks noGrp="1"/>
          </p:cNvSpPr>
          <p:nvPr>
            <p:ph idx="1"/>
          </p:nvPr>
        </p:nvSpPr>
        <p:spPr>
          <a:xfrm>
            <a:off x="838200" y="963040"/>
            <a:ext cx="10515600" cy="5314376"/>
          </a:xfrm>
        </p:spPr>
        <p:txBody>
          <a:bodyPr>
            <a:normAutofit/>
          </a:bodyPr>
          <a:lstStyle/>
          <a:p>
            <a:r>
              <a:rPr lang="pl-PL" dirty="0"/>
              <a:t>Można </a:t>
            </a:r>
            <a:r>
              <a:rPr lang="pl-PL" dirty="0" err="1"/>
              <a:t>zauaważyć</a:t>
            </a:r>
            <a:r>
              <a:rPr lang="pl-PL" dirty="0"/>
              <a:t> że fragmentem kodu mogącym ulegać zmianom będzie instrukcja warunkowa </a:t>
            </a:r>
            <a:r>
              <a:rPr lang="pl-PL" dirty="0" err="1"/>
              <a:t>if</a:t>
            </a:r>
            <a:r>
              <a:rPr lang="pl-PL" dirty="0"/>
              <a:t>/</a:t>
            </a:r>
            <a:r>
              <a:rPr lang="pl-PL" dirty="0" err="1"/>
              <a:t>else</a:t>
            </a:r>
            <a:r>
              <a:rPr lang="pl-PL" dirty="0"/>
              <a:t> zwracająca konkretny produkt w zależności od przekazywanego parametru. Ten fragment kodu nie jest zamknięty na zmiany, ponieważ gdy zajdzie konieczność dodania nowego produktu lub usunięcie istniejącego będziemy musieli wrócić do tego miejsca i wykonać aktualizację.</a:t>
            </a:r>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110652651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Przyjrzyjmy się różnym rodzajom fabryk</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pPr fontAlgn="base"/>
            <a:r>
              <a:rPr lang="pl-PL" dirty="0"/>
              <a:t>To tyle tytułem wstępu. </a:t>
            </a:r>
            <a:r>
              <a:rPr lang="pl-PL" dirty="0" smtClean="0"/>
              <a:t>Za chwilę poznamy różne </a:t>
            </a:r>
            <a:r>
              <a:rPr lang="pl-PL" dirty="0"/>
              <a:t>rodzaje fabryk, które są pomocne w procesie tworzenia obiektów. Jest ich kilka </a:t>
            </a:r>
            <a:r>
              <a:rPr lang="pl-PL" dirty="0" smtClean="0"/>
              <a:t>wersji:</a:t>
            </a:r>
            <a:endParaRPr lang="pl-PL" dirty="0"/>
          </a:p>
          <a:p>
            <a:pPr marL="514350" indent="-514350" fontAlgn="base">
              <a:buFont typeface="+mj-lt"/>
              <a:buAutoNum type="arabicPeriod"/>
            </a:pPr>
            <a:r>
              <a:rPr lang="pl-PL" dirty="0"/>
              <a:t>Prosta fabryka (</a:t>
            </a:r>
            <a:r>
              <a:rPr lang="pl-PL" dirty="0" err="1"/>
              <a:t>simple</a:t>
            </a:r>
            <a:r>
              <a:rPr lang="pl-PL" dirty="0"/>
              <a:t> </a:t>
            </a:r>
            <a:r>
              <a:rPr lang="pl-PL" dirty="0" err="1"/>
              <a:t>factory</a:t>
            </a:r>
            <a:r>
              <a:rPr lang="pl-PL" dirty="0"/>
              <a:t>)</a:t>
            </a:r>
          </a:p>
          <a:p>
            <a:pPr marL="514350" indent="-514350" fontAlgn="base">
              <a:buFont typeface="+mj-lt"/>
              <a:buAutoNum type="arabicPeriod"/>
            </a:pPr>
            <a:r>
              <a:rPr lang="pl-PL" dirty="0"/>
              <a:t>Fabryka statyczna (</a:t>
            </a:r>
            <a:r>
              <a:rPr lang="pl-PL" dirty="0" err="1"/>
              <a:t>static</a:t>
            </a:r>
            <a:r>
              <a:rPr lang="pl-PL" dirty="0"/>
              <a:t> </a:t>
            </a:r>
            <a:r>
              <a:rPr lang="pl-PL" dirty="0" err="1"/>
              <a:t>factory</a:t>
            </a:r>
            <a:r>
              <a:rPr lang="pl-PL" dirty="0"/>
              <a:t>)</a:t>
            </a:r>
          </a:p>
          <a:p>
            <a:pPr marL="514350" indent="-514350" fontAlgn="base">
              <a:buFont typeface="+mj-lt"/>
              <a:buAutoNum type="arabicPeriod"/>
            </a:pPr>
            <a:r>
              <a:rPr lang="pl-PL" dirty="0"/>
              <a:t>Metoda fabrykująca (</a:t>
            </a:r>
            <a:r>
              <a:rPr lang="pl-PL" dirty="0" err="1"/>
              <a:t>factory</a:t>
            </a:r>
            <a:r>
              <a:rPr lang="pl-PL" dirty="0"/>
              <a:t> </a:t>
            </a:r>
            <a:r>
              <a:rPr lang="pl-PL" dirty="0" err="1"/>
              <a:t>method</a:t>
            </a:r>
            <a:r>
              <a:rPr lang="pl-PL" dirty="0"/>
              <a:t>)</a:t>
            </a:r>
          </a:p>
          <a:p>
            <a:pPr marL="514350" indent="-514350" fontAlgn="base">
              <a:buFont typeface="+mj-lt"/>
              <a:buAutoNum type="arabicPeriod"/>
            </a:pPr>
            <a:r>
              <a:rPr lang="pl-PL" dirty="0"/>
              <a:t>Fabryka abstrakcyjna (</a:t>
            </a:r>
            <a:r>
              <a:rPr lang="pl-PL" dirty="0" err="1"/>
              <a:t>abstract</a:t>
            </a:r>
            <a:r>
              <a:rPr lang="pl-PL" dirty="0"/>
              <a:t> </a:t>
            </a:r>
            <a:r>
              <a:rPr lang="pl-PL" dirty="0" err="1"/>
              <a:t>factory</a:t>
            </a:r>
            <a:r>
              <a:rPr lang="pl-PL" dirty="0"/>
              <a:t>)</a:t>
            </a:r>
          </a:p>
          <a:p>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pic>
        <p:nvPicPr>
          <p:cNvPr id="66562" name="Picture 2" descr="http://krzysztofjelonek.net/wp-content/uploads/2015/01/Factory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13" y="3778501"/>
            <a:ext cx="2942120" cy="2419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804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1. Prosta fabryka (</a:t>
            </a:r>
            <a:r>
              <a:rPr lang="pl-PL" dirty="0" err="1" smtClean="0"/>
              <a:t>simple</a:t>
            </a:r>
            <a:r>
              <a:rPr lang="pl-PL" dirty="0" smtClean="0"/>
              <a:t> </a:t>
            </a:r>
            <a:r>
              <a:rPr lang="pl-PL" dirty="0" err="1" smtClean="0"/>
              <a:t>factory</a:t>
            </a:r>
            <a:r>
              <a:rPr lang="pl-PL" dirty="0" smtClean="0"/>
              <a:t>)</a:t>
            </a:r>
            <a:endParaRPr lang="pl-PL" dirty="0"/>
          </a:p>
        </p:txBody>
      </p:sp>
      <p:sp>
        <p:nvSpPr>
          <p:cNvPr id="3" name="Symbol zastępczy zawartości 2"/>
          <p:cNvSpPr>
            <a:spLocks noGrp="1"/>
          </p:cNvSpPr>
          <p:nvPr>
            <p:ph idx="1"/>
          </p:nvPr>
        </p:nvSpPr>
        <p:spPr>
          <a:xfrm>
            <a:off x="838200" y="963039"/>
            <a:ext cx="10515600" cy="5314376"/>
          </a:xfrm>
        </p:spPr>
        <p:txBody>
          <a:bodyPr>
            <a:normAutofit fontScale="92500"/>
          </a:bodyPr>
          <a:lstStyle/>
          <a:p>
            <a:r>
              <a:rPr lang="pl-PL" dirty="0" smtClean="0"/>
              <a:t>Z poprzedniego „</a:t>
            </a:r>
            <a:r>
              <a:rPr lang="pl-PL" dirty="0" err="1" smtClean="0"/>
              <a:t>ifa</a:t>
            </a:r>
            <a:r>
              <a:rPr lang="pl-PL" dirty="0" smtClean="0"/>
              <a:t>” wyodrębnimy </a:t>
            </a:r>
            <a:r>
              <a:rPr lang="pl-PL" dirty="0"/>
              <a:t>fragment odpowiedzialny za utworzenie konkretnego produktu do osobnej klasy, którą nazwiemy prostą fabryką</a:t>
            </a:r>
            <a:r>
              <a:rPr lang="pl-PL" dirty="0" smtClean="0"/>
              <a:t>:</a:t>
            </a:r>
          </a:p>
          <a:p>
            <a:endParaRPr lang="pl-PL" dirty="0"/>
          </a:p>
          <a:p>
            <a:endParaRPr lang="pl-PL" dirty="0" smtClean="0"/>
          </a:p>
          <a:p>
            <a:endParaRPr lang="pl-PL" dirty="0"/>
          </a:p>
          <a:p>
            <a:endParaRPr lang="pl-PL" dirty="0" smtClean="0"/>
          </a:p>
          <a:p>
            <a:endParaRPr lang="pl-PL" dirty="0"/>
          </a:p>
          <a:p>
            <a:endParaRPr lang="pl-PL" dirty="0" smtClean="0"/>
          </a:p>
          <a:p>
            <a:r>
              <a:rPr lang="pl-PL" dirty="0"/>
              <a:t>Prosta fabryka wywoływana jest bezpośrednio przez klasę która chce utworzyć nowy obiekt. Wywołana metoda fabryki zwraca jeden z wielu obiektów dziedziczących po wspólnej klasie bazowej lub implementujących wspólny interfejs.</a:t>
            </a:r>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
        <p:nvSpPr>
          <p:cNvPr id="4" name="Rectangle 1"/>
          <p:cNvSpPr>
            <a:spLocks noChangeArrowheads="1"/>
          </p:cNvSpPr>
          <p:nvPr/>
        </p:nvSpPr>
        <p:spPr bwMode="auto">
          <a:xfrm>
            <a:off x="485266" y="2352783"/>
            <a:ext cx="5567442" cy="20928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class</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SimpleFactory</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Product </a:t>
            </a:r>
            <a:r>
              <a:rPr kumimoji="0" lang="pl-PL" altLang="pl-PL" sz="1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createProduct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(String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type</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Product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if</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type.equals</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round</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new</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RoundProduct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else</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if</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type.equals</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err="1" smtClean="0">
                <a:ln>
                  <a:noFill/>
                </a:ln>
                <a:solidFill>
                  <a:srgbClr val="6A8759"/>
                </a:solidFill>
                <a:effectLst/>
                <a:latin typeface="Courier New" panose="02070309020205020404" pitchFamily="49" charset="0"/>
                <a:cs typeface="Courier New" panose="02070309020205020404" pitchFamily="49" charset="0"/>
              </a:rPr>
              <a:t>square</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new</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SquareProduct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return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kumimoji="0" lang="pl-PL" altLang="pl-PL"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2"/>
          <p:cNvSpPr>
            <a:spLocks noChangeArrowheads="1"/>
          </p:cNvSpPr>
          <p:nvPr/>
        </p:nvSpPr>
        <p:spPr bwMode="auto">
          <a:xfrm>
            <a:off x="6139292" y="2352782"/>
            <a:ext cx="5567442" cy="209288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class</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ProductProcess</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private</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SimpleFactory</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factory</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public </a:t>
            </a:r>
            <a:r>
              <a:rPr kumimoji="0" lang="pl-PL" altLang="pl-PL" sz="1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ProductProcess</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SimpleFactory</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factory</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this</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factory</a:t>
            </a:r>
            <a:r>
              <a:rPr kumimoji="0" lang="pl-PL" altLang="pl-PL" sz="1000" b="0" i="0" u="none" strike="noStrike" cap="none" normalizeH="0" baseline="0" dirty="0" smtClean="0">
                <a:ln>
                  <a:noFill/>
                </a:ln>
                <a:solidFill>
                  <a:srgbClr val="9876AA"/>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factory</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public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void</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FFC66D"/>
                </a:solidFill>
                <a:effectLst/>
                <a:latin typeface="Courier New" panose="02070309020205020404" pitchFamily="49" charset="0"/>
                <a:cs typeface="Courier New" panose="02070309020205020404" pitchFamily="49" charset="0"/>
              </a:rPr>
              <a:t>doAction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(String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type</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Product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pl-PL" altLang="pl-PL" sz="1000" b="0" i="0" u="none" strike="noStrike" cap="none" normalizeH="0" baseline="0" dirty="0" err="1" smtClean="0">
                <a:ln>
                  <a:noFill/>
                </a:ln>
                <a:solidFill>
                  <a:srgbClr val="9876AA"/>
                </a:solidFill>
                <a:effectLst/>
                <a:latin typeface="Courier New" panose="02070309020205020404" pitchFamily="49" charset="0"/>
                <a:cs typeface="Courier New" panose="02070309020205020404" pitchFamily="49" charset="0"/>
              </a:rPr>
              <a:t>factory</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.createProduct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type</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product.doSomething</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product.doSomethingElse</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endParaRPr kumimoji="0" lang="pl-PL" altLang="pl-PL"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6010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7D3F8F1-D132-4B08-B947-0637DE88A895}"/>
              </a:ext>
            </a:extLst>
          </p:cNvPr>
          <p:cNvSpPr>
            <a:spLocks noGrp="1"/>
          </p:cNvSpPr>
          <p:nvPr>
            <p:ph type="title"/>
          </p:nvPr>
        </p:nvSpPr>
        <p:spPr/>
        <p:txBody>
          <a:bodyPr/>
          <a:lstStyle/>
          <a:p>
            <a:r>
              <a:rPr lang="pl-PL" dirty="0" smtClean="0"/>
              <a:t>Wzorce kreacyjne</a:t>
            </a:r>
            <a:endParaRPr lang="pl-PL" dirty="0"/>
          </a:p>
        </p:txBody>
      </p:sp>
      <p:sp>
        <p:nvSpPr>
          <p:cNvPr id="3" name="Symbol zastępczy zawartości 2">
            <a:extLst>
              <a:ext uri="{FF2B5EF4-FFF2-40B4-BE49-F238E27FC236}">
                <a16:creationId xmlns:a16="http://schemas.microsoft.com/office/drawing/2014/main" id="{7946A36C-97F6-465D-86B7-66783E148956}"/>
              </a:ext>
            </a:extLst>
          </p:cNvPr>
          <p:cNvSpPr>
            <a:spLocks noGrp="1"/>
          </p:cNvSpPr>
          <p:nvPr>
            <p:ph idx="1"/>
          </p:nvPr>
        </p:nvSpPr>
        <p:spPr>
          <a:xfrm>
            <a:off x="771088" y="1196107"/>
            <a:ext cx="10515600" cy="4013456"/>
          </a:xfrm>
        </p:spPr>
        <p:txBody>
          <a:bodyPr/>
          <a:lstStyle/>
          <a:p>
            <a:pPr marL="457200" indent="-457200">
              <a:buFont typeface="Arial" panose="020B0604020202020204" pitchFamily="34" charset="0"/>
              <a:buChar char="•"/>
            </a:pPr>
            <a:r>
              <a:rPr lang="pl-PL" dirty="0" err="1" smtClean="0"/>
              <a:t>Factory</a:t>
            </a:r>
            <a:r>
              <a:rPr lang="pl-PL" dirty="0" smtClean="0"/>
              <a:t> </a:t>
            </a:r>
            <a:r>
              <a:rPr lang="pl-PL" dirty="0" err="1" smtClean="0"/>
              <a:t>method</a:t>
            </a:r>
            <a:r>
              <a:rPr lang="pl-PL" dirty="0" smtClean="0"/>
              <a:t> (metoda wytwórcza)</a:t>
            </a:r>
          </a:p>
          <a:p>
            <a:pPr marL="457200" indent="-457200">
              <a:buFont typeface="Arial" panose="020B0604020202020204" pitchFamily="34" charset="0"/>
              <a:buChar char="•"/>
            </a:pPr>
            <a:r>
              <a:rPr lang="pl-PL" dirty="0" err="1" smtClean="0"/>
              <a:t>Abstract</a:t>
            </a:r>
            <a:r>
              <a:rPr lang="pl-PL" dirty="0" smtClean="0"/>
              <a:t> </a:t>
            </a:r>
            <a:r>
              <a:rPr lang="pl-PL" dirty="0" err="1" smtClean="0"/>
              <a:t>Factory</a:t>
            </a:r>
            <a:r>
              <a:rPr lang="pl-PL" dirty="0" smtClean="0"/>
              <a:t> (Fabryka abstrakcyjna)</a:t>
            </a:r>
          </a:p>
          <a:p>
            <a:pPr marL="457200" indent="-457200">
              <a:buFont typeface="Arial" panose="020B0604020202020204" pitchFamily="34" charset="0"/>
              <a:buChar char="•"/>
            </a:pPr>
            <a:r>
              <a:rPr lang="pl-PL" dirty="0" smtClean="0"/>
              <a:t>Singleton</a:t>
            </a:r>
          </a:p>
          <a:p>
            <a:pPr marL="457200" indent="-457200">
              <a:buFont typeface="Arial" panose="020B0604020202020204" pitchFamily="34" charset="0"/>
              <a:buChar char="•"/>
            </a:pPr>
            <a:r>
              <a:rPr lang="pl-PL" dirty="0" err="1" smtClean="0"/>
              <a:t>Prototype</a:t>
            </a:r>
            <a:r>
              <a:rPr lang="pl-PL" dirty="0" smtClean="0"/>
              <a:t> (Prototyp)</a:t>
            </a:r>
          </a:p>
          <a:p>
            <a:pPr marL="457200" indent="-457200">
              <a:buFont typeface="Arial" panose="020B0604020202020204" pitchFamily="34" charset="0"/>
              <a:buChar char="•"/>
            </a:pPr>
            <a:r>
              <a:rPr lang="pl-PL" dirty="0" smtClean="0"/>
              <a:t>Builder (budowniczy)</a:t>
            </a:r>
            <a:endParaRPr lang="pl-PL" dirty="0"/>
          </a:p>
        </p:txBody>
      </p:sp>
      <p:sp>
        <p:nvSpPr>
          <p:cNvPr id="5" name="Symbol zastępczy obrazu 4">
            <a:extLst>
              <a:ext uri="{FF2B5EF4-FFF2-40B4-BE49-F238E27FC236}">
                <a16:creationId xmlns:a16="http://schemas.microsoft.com/office/drawing/2014/main" id="{3A763678-37A6-4FEB-87DB-E465EA61374D}"/>
              </a:ext>
            </a:extLst>
          </p:cNvPr>
          <p:cNvSpPr>
            <a:spLocks noGrp="1"/>
          </p:cNvSpPr>
          <p:nvPr>
            <p:ph type="pic" sz="quarter" idx="13"/>
          </p:nvPr>
        </p:nvSpPr>
        <p:spPr/>
      </p:sp>
      <p:sp>
        <p:nvSpPr>
          <p:cNvPr id="6" name="Symbol zastępczy tekstu 5">
            <a:extLst>
              <a:ext uri="{FF2B5EF4-FFF2-40B4-BE49-F238E27FC236}">
                <a16:creationId xmlns:a16="http://schemas.microsoft.com/office/drawing/2014/main" id="{A8F9FAD7-4658-4528-9CFB-CABFA163E4B2}"/>
              </a:ext>
            </a:extLst>
          </p:cNvPr>
          <p:cNvSpPr>
            <a:spLocks noGrp="1"/>
          </p:cNvSpPr>
          <p:nvPr>
            <p:ph type="body" sz="quarter" idx="14"/>
          </p:nvPr>
        </p:nvSpPr>
        <p:spPr/>
        <p:txBody>
          <a:bodyPr/>
          <a:lstStyle/>
          <a:p>
            <a:endParaRPr lang="pl-PL"/>
          </a:p>
        </p:txBody>
      </p:sp>
      <p:sp>
        <p:nvSpPr>
          <p:cNvPr id="7" name="Symbol zastępczy tekstu 6">
            <a:extLst>
              <a:ext uri="{FF2B5EF4-FFF2-40B4-BE49-F238E27FC236}">
                <a16:creationId xmlns:a16="http://schemas.microsoft.com/office/drawing/2014/main" id="{73E6F36A-7E7D-4A4B-9E6C-61CD380FA89B}"/>
              </a:ext>
            </a:extLst>
          </p:cNvPr>
          <p:cNvSpPr>
            <a:spLocks noGrp="1"/>
          </p:cNvSpPr>
          <p:nvPr>
            <p:ph type="body" sz="quarter" idx="15"/>
          </p:nvPr>
        </p:nvSpPr>
        <p:spPr/>
        <p:txBody>
          <a:bodyPr/>
          <a:lstStyle/>
          <a:p>
            <a:endParaRPr lang="pl-PL"/>
          </a:p>
        </p:txBody>
      </p:sp>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272806877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2. Fabryka statyczna (</a:t>
            </a:r>
            <a:r>
              <a:rPr lang="pl-PL" dirty="0" err="1" smtClean="0"/>
              <a:t>static</a:t>
            </a:r>
            <a:r>
              <a:rPr lang="pl-PL" dirty="0" smtClean="0"/>
              <a:t> </a:t>
            </a:r>
            <a:r>
              <a:rPr lang="pl-PL" dirty="0" err="1" smtClean="0"/>
              <a:t>factory</a:t>
            </a:r>
            <a:r>
              <a:rPr lang="pl-PL" dirty="0" smtClean="0"/>
              <a:t>)</a:t>
            </a:r>
            <a:endParaRPr lang="pl-PL" dirty="0"/>
          </a:p>
        </p:txBody>
      </p:sp>
      <p:sp>
        <p:nvSpPr>
          <p:cNvPr id="3" name="Symbol zastępczy zawartości 2"/>
          <p:cNvSpPr>
            <a:spLocks noGrp="1"/>
          </p:cNvSpPr>
          <p:nvPr>
            <p:ph idx="1"/>
          </p:nvPr>
        </p:nvSpPr>
        <p:spPr>
          <a:xfrm>
            <a:off x="838200" y="963038"/>
            <a:ext cx="10515600" cy="5571986"/>
          </a:xfrm>
        </p:spPr>
        <p:txBody>
          <a:bodyPr>
            <a:normAutofit lnSpcReduction="10000"/>
          </a:bodyPr>
          <a:lstStyle/>
          <a:p>
            <a:pPr fontAlgn="base"/>
            <a:r>
              <a:rPr lang="pl-PL" dirty="0"/>
              <a:t>Fabryka statyczna to nic innego, jak prosta fabryka posiadająca statyczną metodę do utworzenia produktu. Rozwiązanie ma taką zaletę, że nie jest konieczne tworzenie obiektu fabryki aby zwrócić konkretny produkt. Ma jednak taką wadę, że nie można zastosować wtedy dziedziczenia i obsługiwać przekazywanie dodatkowych parametrów w konstruktorze.</a:t>
            </a:r>
          </a:p>
          <a:p>
            <a:pPr fontAlgn="base"/>
            <a:r>
              <a:rPr lang="pl-PL" dirty="0"/>
              <a:t>W stosunku do wcześniej zdefiniowanej prostej fabryki, fabryka statyczna będzie się różniła tylko słowem </a:t>
            </a:r>
            <a:r>
              <a:rPr lang="pl-PL" dirty="0" err="1"/>
              <a:t>static</a:t>
            </a:r>
            <a:r>
              <a:rPr lang="pl-PL" dirty="0"/>
              <a:t> w definicji metody tworzącej</a:t>
            </a:r>
            <a:r>
              <a:rPr lang="pl-PL" dirty="0" smtClean="0"/>
              <a:t>:</a:t>
            </a:r>
          </a:p>
          <a:p>
            <a:pPr fontAlgn="base"/>
            <a:endParaRPr lang="pl-PL" dirty="0"/>
          </a:p>
          <a:p>
            <a:pPr fontAlgn="base"/>
            <a:endParaRPr lang="pl-PL" dirty="0"/>
          </a:p>
          <a:p>
            <a:pPr fontAlgn="base"/>
            <a:r>
              <a:rPr lang="pl-PL" dirty="0" smtClean="0"/>
              <a:t>Niestety obie powyższe fabryki nie są zbyt dobrymi rozwiązaniami w większości przypadków przez brak dziedziczenia w fabryce statycznej oraz ograniczenie rozszerzalności w prostej.</a:t>
            </a:r>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
        <p:nvSpPr>
          <p:cNvPr id="4" name="Rectangle 1"/>
          <p:cNvSpPr>
            <a:spLocks noChangeArrowheads="1"/>
          </p:cNvSpPr>
          <p:nvPr/>
        </p:nvSpPr>
        <p:spPr bwMode="auto">
          <a:xfrm>
            <a:off x="3129495" y="4031537"/>
            <a:ext cx="5629014" cy="246221"/>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smtClean="0">
                <a:ln>
                  <a:noFill/>
                </a:ln>
                <a:solidFill>
                  <a:srgbClr val="CC7832"/>
                </a:solidFill>
                <a:effectLst/>
                <a:latin typeface="Courier New" panose="02070309020205020404" pitchFamily="49" charset="0"/>
                <a:cs typeface="Courier New" panose="02070309020205020404" pitchFamily="49" charset="0"/>
              </a:rPr>
              <a:t>public static </a:t>
            </a:r>
            <a:r>
              <a:rPr kumimoji="0" lang="pl-PL" altLang="pl-PL" sz="1000" b="0" i="0" u="none" strike="noStrike" cap="none" normalizeH="0" baseline="0" smtClean="0">
                <a:ln>
                  <a:noFill/>
                </a:ln>
                <a:solidFill>
                  <a:srgbClr val="A9B7C6"/>
                </a:solidFill>
                <a:effectLst/>
                <a:latin typeface="Courier New" panose="02070309020205020404" pitchFamily="49" charset="0"/>
                <a:cs typeface="Courier New" panose="02070309020205020404" pitchFamily="49" charset="0"/>
              </a:rPr>
              <a:t>Product createProduct(String type)</a:t>
            </a:r>
            <a:endParaRPr kumimoji="0" lang="pl-PL" altLang="pl-PL"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4249287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3. Metoda fabrykująca/wytwórcza (</a:t>
            </a:r>
            <a:r>
              <a:rPr lang="pl-PL" dirty="0" err="1" smtClean="0"/>
              <a:t>factory</a:t>
            </a:r>
            <a:r>
              <a:rPr lang="pl-PL" dirty="0" smtClean="0"/>
              <a:t> </a:t>
            </a:r>
            <a:r>
              <a:rPr lang="pl-PL" dirty="0" err="1" smtClean="0"/>
              <a:t>method</a:t>
            </a:r>
            <a:r>
              <a:rPr lang="pl-PL" dirty="0" smtClean="0"/>
              <a:t>)</a:t>
            </a:r>
            <a:endParaRPr lang="pl-PL" dirty="0"/>
          </a:p>
        </p:txBody>
      </p:sp>
      <p:sp>
        <p:nvSpPr>
          <p:cNvPr id="3" name="Symbol zastępczy zawartości 2"/>
          <p:cNvSpPr>
            <a:spLocks noGrp="1"/>
          </p:cNvSpPr>
          <p:nvPr>
            <p:ph idx="1"/>
          </p:nvPr>
        </p:nvSpPr>
        <p:spPr>
          <a:xfrm>
            <a:off x="838200" y="963039"/>
            <a:ext cx="10515600" cy="5314376"/>
          </a:xfrm>
        </p:spPr>
        <p:txBody>
          <a:bodyPr/>
          <a:lstStyle/>
          <a:p>
            <a:r>
              <a:rPr lang="pl-PL" dirty="0"/>
              <a:t>Metoda </a:t>
            </a:r>
            <a:r>
              <a:rPr lang="pl-PL" dirty="0" smtClean="0"/>
              <a:t>fabrykująca lub inaczej wytwórcza </a:t>
            </a:r>
            <a:r>
              <a:rPr lang="pl-PL" dirty="0"/>
              <a:t>to </a:t>
            </a:r>
            <a:r>
              <a:rPr lang="pl-PL" b="1" dirty="0"/>
              <a:t>najczęściej używany rodzaj fabryki</a:t>
            </a:r>
            <a:r>
              <a:rPr lang="pl-PL" dirty="0"/>
              <a:t>, wśród programistów, którzy dobrze rozumieją działanie poszczególnych rodzajów fabryk. Jest to odmiana najbardziej uniwersalna. Oprócz niesienia ze sobą wszystkich korzyści wynikających ze wzorca fabryki, spełnia też pierwszą zasadę SOLID czyli open/</a:t>
            </a:r>
            <a:r>
              <a:rPr lang="pl-PL" dirty="0" err="1"/>
              <a:t>closed</a:t>
            </a:r>
            <a:r>
              <a:rPr lang="pl-PL" dirty="0"/>
              <a:t> </a:t>
            </a:r>
            <a:r>
              <a:rPr lang="pl-PL" dirty="0" err="1"/>
              <a:t>principle</a:t>
            </a:r>
            <a:r>
              <a:rPr lang="pl-PL" dirty="0"/>
              <a:t>. Dlaczego? Ponieważ kod odpowiedzialny za tworzenie instancji został przeniesiony do klas potomnych poszczególnych fabryk</a:t>
            </a:r>
            <a:r>
              <a:rPr lang="pl-PL" dirty="0" smtClean="0"/>
              <a:t>.</a:t>
            </a:r>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289284869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Przykład metody fabrykującej</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pPr fontAlgn="base"/>
            <a:r>
              <a:rPr lang="pl-PL" dirty="0"/>
              <a:t>Załóżmy, że chcemy teraz przygotować możliwość przetwarzania produktów w dwóch wersjach:</a:t>
            </a:r>
          </a:p>
          <a:p>
            <a:pPr fontAlgn="base"/>
            <a:r>
              <a:rPr lang="pl-PL" dirty="0"/>
              <a:t>Wersja dla lokalizacji w Polsce.</a:t>
            </a:r>
          </a:p>
          <a:p>
            <a:pPr fontAlgn="base"/>
            <a:r>
              <a:rPr lang="pl-PL" dirty="0"/>
              <a:t>Wersja dla lokalizacji w Niemczech.</a:t>
            </a:r>
          </a:p>
          <a:p>
            <a:pPr fontAlgn="base"/>
            <a:r>
              <a:rPr lang="pl-PL" dirty="0"/>
              <a:t>Użyte składniki w procesie produkcji towarów mogą się różnić w zależności od kraju. W takim przypadku z pomocą przychodzi właśnie </a:t>
            </a:r>
            <a:r>
              <a:rPr lang="pl-PL" b="1" dirty="0"/>
              <a:t>metoda fabrykująca</a:t>
            </a:r>
            <a:r>
              <a:rPr lang="pl-PL" dirty="0" smtClean="0"/>
              <a:t>.</a:t>
            </a:r>
          </a:p>
          <a:p>
            <a:pPr fontAlgn="base"/>
            <a:endParaRPr lang="pl-PL" dirty="0"/>
          </a:p>
          <a:p>
            <a:pPr fontAlgn="base"/>
            <a:r>
              <a:rPr lang="pl-PL" dirty="0" smtClean="0"/>
              <a:t>Zajrzyjmy do IDE </a:t>
            </a:r>
            <a:r>
              <a:rPr lang="pl-PL" dirty="0" smtClean="0">
                <a:sym typeface="Wingdings" panose="05000000000000000000" pitchFamily="2" charset="2"/>
              </a:rPr>
              <a:t></a:t>
            </a:r>
            <a:endParaRPr lang="pl-PL" dirty="0"/>
          </a:p>
          <a:p>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13425503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Metoda fabrykująca - podsumowanie</a:t>
            </a:r>
            <a:endParaRPr lang="pl-PL" dirty="0"/>
          </a:p>
        </p:txBody>
      </p:sp>
      <p:sp>
        <p:nvSpPr>
          <p:cNvPr id="3" name="Symbol zastępczy zawartości 2"/>
          <p:cNvSpPr>
            <a:spLocks noGrp="1"/>
          </p:cNvSpPr>
          <p:nvPr>
            <p:ph idx="1"/>
          </p:nvPr>
        </p:nvSpPr>
        <p:spPr>
          <a:xfrm>
            <a:off x="838200" y="963039"/>
            <a:ext cx="10515600" cy="5314376"/>
          </a:xfrm>
        </p:spPr>
        <p:txBody>
          <a:bodyPr>
            <a:normAutofit lnSpcReduction="10000"/>
          </a:bodyPr>
          <a:lstStyle/>
          <a:p>
            <a:pPr fontAlgn="base"/>
            <a:r>
              <a:rPr lang="pl-PL" dirty="0"/>
              <a:t>Metoda fabrykująca pozwala klientom podrzędnym decydować jakiej klasy obiekt zostanie utworzony.</a:t>
            </a:r>
          </a:p>
          <a:p>
            <a:pPr fontAlgn="base"/>
            <a:r>
              <a:rPr lang="pl-PL" dirty="0"/>
              <a:t>Zalety:</a:t>
            </a:r>
          </a:p>
          <a:p>
            <a:pPr marL="457200" indent="-457200" algn="l" fontAlgn="base">
              <a:buFont typeface="Arial" panose="020B0604020202020204" pitchFamily="34" charset="0"/>
              <a:buChar char="•"/>
            </a:pPr>
            <a:r>
              <a:rPr lang="pl-PL" dirty="0"/>
              <a:t>usunięcie zależności pomiędzy implementacją produktu, a jego </a:t>
            </a:r>
            <a:r>
              <a:rPr lang="pl-PL" dirty="0" smtClean="0"/>
              <a:t>zastosowaniem</a:t>
            </a:r>
            <a:endParaRPr lang="pl-PL" dirty="0"/>
          </a:p>
          <a:p>
            <a:pPr marL="457200" indent="-457200" algn="l" fontAlgn="base">
              <a:buFont typeface="Arial" panose="020B0604020202020204" pitchFamily="34" charset="0"/>
              <a:buChar char="•"/>
            </a:pPr>
            <a:r>
              <a:rPr lang="pl-PL" dirty="0"/>
              <a:t>hermetyzacja procesu tworzenia obiektów w zdefiniowanym </a:t>
            </a:r>
            <a:r>
              <a:rPr lang="pl-PL" dirty="0" smtClean="0"/>
              <a:t>interfejsie</a:t>
            </a:r>
            <a:endParaRPr lang="pl-PL" dirty="0"/>
          </a:p>
          <a:p>
            <a:pPr marL="457200" indent="-457200" algn="l" fontAlgn="base">
              <a:buFont typeface="Arial" panose="020B0604020202020204" pitchFamily="34" charset="0"/>
              <a:buChar char="•"/>
            </a:pPr>
            <a:r>
              <a:rPr lang="pl-PL" dirty="0"/>
              <a:t>możliwość wprowadzenia wielu metod tworzących obiekty na różne sposoby. Daje to większe możliwości i zwiększa czytelność kodu w porównaniu do tworzenia obiektów przez operator </a:t>
            </a:r>
            <a:r>
              <a:rPr lang="pl-PL" i="1" dirty="0" err="1" smtClean="0"/>
              <a:t>new</a:t>
            </a:r>
            <a:r>
              <a:rPr lang="pl-PL" i="1" dirty="0" smtClean="0"/>
              <a:t/>
            </a:r>
            <a:br>
              <a:rPr lang="pl-PL" i="1" dirty="0" smtClean="0"/>
            </a:br>
            <a:r>
              <a:rPr lang="pl-PL" dirty="0" smtClean="0"/>
              <a:t>(</a:t>
            </a:r>
            <a:r>
              <a:rPr lang="pl-PL" dirty="0"/>
              <a:t>gdzie wszystkie przeciążone </a:t>
            </a:r>
            <a:r>
              <a:rPr lang="pl-PL" dirty="0" err="1"/>
              <a:t>konstruktory</a:t>
            </a:r>
            <a:r>
              <a:rPr lang="pl-PL" dirty="0"/>
              <a:t> mają tą samą nazwę, a dodanie kolejnego sposobu tworzenia wiązałoby się z dodaniem kolejnych parametrów do konstruktora).</a:t>
            </a:r>
          </a:p>
          <a:p>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355993247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Metoda fabrykująca - zadanie</a:t>
            </a:r>
            <a:endParaRPr lang="pl-PL" dirty="0"/>
          </a:p>
        </p:txBody>
      </p:sp>
      <p:sp>
        <p:nvSpPr>
          <p:cNvPr id="3" name="Symbol zastępczy zawartości 2"/>
          <p:cNvSpPr>
            <a:spLocks noGrp="1"/>
          </p:cNvSpPr>
          <p:nvPr>
            <p:ph idx="1"/>
          </p:nvPr>
        </p:nvSpPr>
        <p:spPr>
          <a:xfrm>
            <a:off x="838200" y="963039"/>
            <a:ext cx="10515600" cy="5314376"/>
          </a:xfrm>
        </p:spPr>
        <p:txBody>
          <a:bodyPr/>
          <a:lstStyle/>
          <a:p>
            <a:r>
              <a:rPr lang="pl-PL" dirty="0" smtClean="0"/>
              <a:t>Zaprojektuj dwie metody fabrykujące samochody osobowe: fabrykę fiata oraz fabrykę volkswagena, produkujące dwa różne modele samochodów.</a:t>
            </a:r>
          </a:p>
          <a:p>
            <a:r>
              <a:rPr lang="pl-PL" dirty="0" smtClean="0"/>
              <a:t>Test w </a:t>
            </a:r>
            <a:r>
              <a:rPr lang="pl-PL" dirty="0" err="1" smtClean="0"/>
              <a:t>main</a:t>
            </a:r>
            <a:r>
              <a:rPr lang="pl-PL" dirty="0" smtClean="0"/>
              <a:t>() może wyglądać tak:</a:t>
            </a:r>
          </a:p>
          <a:p>
            <a:endParaRPr lang="pl-PL" dirty="0"/>
          </a:p>
          <a:p>
            <a:endParaRPr lang="pl-PL" dirty="0" smtClean="0"/>
          </a:p>
          <a:p>
            <a:endParaRPr lang="pl-PL" dirty="0"/>
          </a:p>
          <a:p>
            <a:endParaRPr lang="pl-PL" dirty="0" smtClean="0"/>
          </a:p>
          <a:p>
            <a:r>
              <a:rPr lang="pl-PL" dirty="0" smtClean="0"/>
              <a:t>Pamiętaj o napisaniu testów jednostkowych </a:t>
            </a:r>
            <a:r>
              <a:rPr lang="pl-PL" dirty="0" smtClean="0">
                <a:sym typeface="Wingdings" panose="05000000000000000000" pitchFamily="2" charset="2"/>
              </a:rPr>
              <a:t></a:t>
            </a:r>
          </a:p>
          <a:p>
            <a:r>
              <a:rPr lang="pl-PL" dirty="0" smtClean="0">
                <a:sym typeface="Wingdings" panose="05000000000000000000" pitchFamily="2" charset="2"/>
              </a:rPr>
              <a:t>Zawsze pytaj, jeśli czegoś nie wiesz!</a:t>
            </a:r>
            <a:endParaRPr lang="pl-PL" dirty="0"/>
          </a:p>
        </p:txBody>
      </p:sp>
      <p:sp>
        <p:nvSpPr>
          <p:cNvPr id="4" name="Symbol zastępczy stopki 3"/>
          <p:cNvSpPr>
            <a:spLocks noGrp="1"/>
          </p:cNvSpPr>
          <p:nvPr>
            <p:ph type="ftr" sz="quarter" idx="11"/>
          </p:nvPr>
        </p:nvSpPr>
        <p:spPr/>
        <p:txBody>
          <a:bodyPr/>
          <a:lstStyle/>
          <a:p>
            <a:r>
              <a:rPr lang="pl-PL" smtClean="0"/>
              <a:t>Autor: Prawa do korzystania z materiałów posiada Software Development Academy</a:t>
            </a:r>
            <a:endParaRPr lang="pl-PL"/>
          </a:p>
        </p:txBody>
      </p:sp>
      <p:sp>
        <p:nvSpPr>
          <p:cNvPr id="8" name="Rectangle 1"/>
          <p:cNvSpPr>
            <a:spLocks noChangeArrowheads="1"/>
          </p:cNvSpPr>
          <p:nvPr/>
        </p:nvSpPr>
        <p:spPr bwMode="auto">
          <a:xfrm>
            <a:off x="2780950" y="2763085"/>
            <a:ext cx="6630099" cy="132343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AbstractCarProcess</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factory</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factory</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new</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FiatCarProcess</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Car panda =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factory.doAction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"panda"</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//wyprodukujemy obiekt panda w fabryce Fiata</a:t>
            </a:r>
            <a:br>
              <a:rPr kumimoji="0" lang="pl-PL" altLang="pl-PL" sz="10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
            </a:r>
            <a:br>
              <a:rPr kumimoji="0" lang="pl-PL" altLang="pl-PL" sz="10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factory</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 = </a:t>
            </a:r>
            <a:r>
              <a:rPr kumimoji="0" lang="pl-PL" altLang="pl-PL" sz="1000" b="0" i="0" u="none" strike="noStrike" cap="none" normalizeH="0" baseline="0" dirty="0" err="1" smtClean="0">
                <a:ln>
                  <a:noFill/>
                </a:ln>
                <a:solidFill>
                  <a:srgbClr val="CC7832"/>
                </a:solidFill>
                <a:effectLst/>
                <a:latin typeface="Courier New" panose="02070309020205020404" pitchFamily="49" charset="0"/>
                <a:cs typeface="Courier New" panose="02070309020205020404" pitchFamily="49" charset="0"/>
              </a:rPr>
              <a:t>new</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VolkswagenCarProcess</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b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b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Car passat = </a:t>
            </a:r>
            <a:r>
              <a:rPr kumimoji="0" lang="pl-PL" altLang="pl-PL" sz="1000" b="0" i="0" u="none" strike="noStrike" cap="none" normalizeH="0" baseline="0" dirty="0" err="1" smtClean="0">
                <a:ln>
                  <a:noFill/>
                </a:ln>
                <a:solidFill>
                  <a:srgbClr val="A9B7C6"/>
                </a:solidFill>
                <a:effectLst/>
                <a:latin typeface="Courier New" panose="02070309020205020404" pitchFamily="49" charset="0"/>
                <a:cs typeface="Courier New" panose="02070309020205020404" pitchFamily="49" charset="0"/>
              </a:rPr>
              <a:t>factory.doAction</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6A8759"/>
                </a:solidFill>
                <a:effectLst/>
                <a:latin typeface="Courier New" panose="02070309020205020404" pitchFamily="49" charset="0"/>
                <a:cs typeface="Courier New" panose="02070309020205020404" pitchFamily="49" charset="0"/>
              </a:rPr>
              <a:t>"passat"</a:t>
            </a:r>
            <a:r>
              <a:rPr kumimoji="0" lang="pl-PL" altLang="pl-PL" sz="1000" b="0" i="0" u="none" strike="noStrike" cap="none" normalizeH="0" baseline="0" dirty="0" smtClean="0">
                <a:ln>
                  <a:noFill/>
                </a:ln>
                <a:solidFill>
                  <a:srgbClr val="A9B7C6"/>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CC7832"/>
                </a:solidFill>
                <a:effectLst/>
                <a:latin typeface="Courier New" panose="02070309020205020404" pitchFamily="49" charset="0"/>
                <a:cs typeface="Courier New" panose="02070309020205020404" pitchFamily="49" charset="0"/>
              </a:rPr>
              <a:t>;</a:t>
            </a:r>
            <a:r>
              <a:rPr kumimoji="0" lang="pl-PL" altLang="pl-PL" sz="1000" b="0" i="0" u="none" strike="noStrike" cap="none" normalizeH="0" baseline="0" dirty="0" smtClean="0">
                <a:ln>
                  <a:noFill/>
                </a:ln>
                <a:solidFill>
                  <a:srgbClr val="808080"/>
                </a:solidFill>
                <a:effectLst/>
                <a:latin typeface="Courier New" panose="02070309020205020404" pitchFamily="49" charset="0"/>
                <a:cs typeface="Courier New" panose="02070309020205020404" pitchFamily="49" charset="0"/>
              </a:rPr>
              <a:t>//wyprodukujemy obiekt passat w fabryce Volkswagena</a:t>
            </a:r>
            <a:endParaRPr kumimoji="0" lang="pl-PL" altLang="pl-PL"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68720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a:bodyPr>
          <a:lstStyle/>
          <a:p>
            <a:r>
              <a:rPr lang="pl-PL" dirty="0"/>
              <a:t>4. Fabryka abstrakcyjna (</a:t>
            </a:r>
            <a:r>
              <a:rPr lang="pl-PL" dirty="0" err="1"/>
              <a:t>abstract</a:t>
            </a:r>
            <a:r>
              <a:rPr lang="pl-PL" dirty="0"/>
              <a:t> </a:t>
            </a:r>
            <a:r>
              <a:rPr lang="pl-PL" dirty="0" err="1"/>
              <a:t>factory</a:t>
            </a:r>
            <a:r>
              <a:rPr lang="pl-PL" dirty="0" smtClean="0"/>
              <a:t>)</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r>
              <a:rPr lang="pl-PL" dirty="0" smtClean="0"/>
              <a:t>Fabryka </a:t>
            </a:r>
            <a:r>
              <a:rPr lang="pl-PL" dirty="0"/>
              <a:t>abstrakcyjna jako ostatnia z odmian wzorca fabryk sprawia zawsze najwięcej kłopotów. Główna zasada mówi, że wzorzec fabryki abstrakcyjnej ma dostarczyć </a:t>
            </a:r>
            <a:r>
              <a:rPr lang="pl-PL" b="1" dirty="0"/>
              <a:t>interfejs do tworzenia rodziny obiektów</a:t>
            </a:r>
            <a:r>
              <a:rPr lang="pl-PL" dirty="0"/>
              <a:t>, konkretniej oddzielić interfejs od implementacji. Najważniejszym słowem kluczowym jest tutaj </a:t>
            </a:r>
            <a:r>
              <a:rPr lang="pl-PL" b="1" dirty="0"/>
              <a:t>rodzina obiektów</a:t>
            </a:r>
            <a:r>
              <a:rPr lang="pl-PL" dirty="0"/>
              <a:t>, która nie występuje w przypadku dwóch </a:t>
            </a:r>
            <a:r>
              <a:rPr lang="pl-PL" dirty="0" smtClean="0"/>
              <a:t>poprzednich </a:t>
            </a:r>
            <a:r>
              <a:rPr lang="pl-PL" dirty="0"/>
              <a:t>fabryk</a:t>
            </a:r>
            <a:r>
              <a:rPr lang="pl-PL" dirty="0" smtClean="0"/>
              <a:t>.</a:t>
            </a:r>
          </a:p>
          <a:p>
            <a:endParaRPr lang="pl-PL" dirty="0"/>
          </a:p>
          <a:p>
            <a:r>
              <a:rPr lang="pl-PL" dirty="0"/>
              <a:t>Ale, że o co chodzi? Dwóch poprzednich fabryk, czyli fabryki prostej i metody fabrykującej używamy, gdy chcemy tworzyć </a:t>
            </a:r>
            <a:r>
              <a:rPr lang="pl-PL" b="1" dirty="0"/>
              <a:t>obiekty spełniające jeden interfejs</a:t>
            </a:r>
            <a:r>
              <a:rPr lang="pl-PL" dirty="0"/>
              <a:t>. </a:t>
            </a:r>
            <a:r>
              <a:rPr lang="pl-PL" b="1" dirty="0" smtClean="0"/>
              <a:t>Niestety nie </a:t>
            </a:r>
            <a:r>
              <a:rPr lang="pl-PL" b="1" dirty="0"/>
              <a:t>możemy przedstawić </a:t>
            </a:r>
            <a:r>
              <a:rPr lang="pl-PL" b="1" dirty="0" smtClean="0"/>
              <a:t>poprzednich przykładów </a:t>
            </a:r>
            <a:r>
              <a:rPr lang="pl-PL" b="1" dirty="0"/>
              <a:t>w formie fabryki abstrakcyjnej</a:t>
            </a:r>
            <a:r>
              <a:rPr lang="pl-PL" dirty="0"/>
              <a:t>, </a:t>
            </a:r>
            <a:r>
              <a:rPr lang="pl-PL" dirty="0" smtClean="0"/>
              <a:t>ponieważ u nas marki samochodów to </a:t>
            </a:r>
            <a:r>
              <a:rPr lang="pl-PL" dirty="0"/>
              <a:t>pojedynczy typ, a nie rodzina obiektów</a:t>
            </a:r>
            <a:r>
              <a:rPr lang="pl-PL" dirty="0" smtClean="0"/>
              <a:t>. </a:t>
            </a:r>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325926446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Fabryka abstrakcyjna – zaczynamy przykład</a:t>
            </a:r>
            <a:endParaRPr lang="pl-PL" dirty="0"/>
          </a:p>
        </p:txBody>
      </p:sp>
      <p:sp>
        <p:nvSpPr>
          <p:cNvPr id="3" name="Symbol zastępczy zawartości 2"/>
          <p:cNvSpPr>
            <a:spLocks noGrp="1"/>
          </p:cNvSpPr>
          <p:nvPr>
            <p:ph idx="1"/>
          </p:nvPr>
        </p:nvSpPr>
        <p:spPr>
          <a:xfrm>
            <a:off x="838200" y="963039"/>
            <a:ext cx="10515600" cy="5194480"/>
          </a:xfrm>
        </p:spPr>
        <p:txBody>
          <a:bodyPr>
            <a:normAutofit/>
          </a:bodyPr>
          <a:lstStyle/>
          <a:p>
            <a:r>
              <a:rPr lang="pl-PL" dirty="0"/>
              <a:t>Załóżmy, że mamy do oprogramowania proces montażu części w komputerze: procesora i wiatraczka. Mamy dostępnych dwóch producentów: Intel oraz AMD, a każdy procesor musi zostać zamontowany z wiatraczkiem wyprodukowanym przez tego samego producenta</a:t>
            </a:r>
            <a:r>
              <a:rPr lang="pl-PL" dirty="0" smtClean="0"/>
              <a:t>.</a:t>
            </a:r>
          </a:p>
          <a:p>
            <a:endParaRPr lang="pl-PL" dirty="0"/>
          </a:p>
          <a:p>
            <a:pPr fontAlgn="base"/>
            <a:r>
              <a:rPr lang="pl-PL" dirty="0"/>
              <a:t>Będziemy tutaj mieli trzy hierarchie abstrakcji:</a:t>
            </a:r>
          </a:p>
          <a:p>
            <a:pPr marL="514350" indent="-514350" fontAlgn="base">
              <a:buFont typeface="+mj-lt"/>
              <a:buAutoNum type="arabicPeriod"/>
            </a:pPr>
            <a:r>
              <a:rPr lang="pl-PL" dirty="0"/>
              <a:t>Producenci (jako fabryki)</a:t>
            </a:r>
          </a:p>
          <a:p>
            <a:pPr marL="514350" indent="-514350" fontAlgn="base">
              <a:buFont typeface="+mj-lt"/>
              <a:buAutoNum type="arabicPeriod"/>
            </a:pPr>
            <a:r>
              <a:rPr lang="pl-PL" dirty="0"/>
              <a:t>Procesory (jako produkty)</a:t>
            </a:r>
          </a:p>
          <a:p>
            <a:pPr marL="514350" indent="-514350" fontAlgn="base">
              <a:buFont typeface="+mj-lt"/>
              <a:buAutoNum type="arabicPeriod"/>
            </a:pPr>
            <a:r>
              <a:rPr lang="pl-PL" dirty="0"/>
              <a:t>Wiatraczki (jako produkty</a:t>
            </a:r>
            <a:r>
              <a:rPr lang="pl-PL" dirty="0" smtClean="0"/>
              <a:t>)</a:t>
            </a:r>
          </a:p>
          <a:p>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
        <p:nvSpPr>
          <p:cNvPr id="4" name="pole tekstowe 3"/>
          <p:cNvSpPr txBox="1"/>
          <p:nvPr/>
        </p:nvSpPr>
        <p:spPr>
          <a:xfrm>
            <a:off x="8841996" y="5580626"/>
            <a:ext cx="3908631" cy="769441"/>
          </a:xfrm>
          <a:prstGeom prst="rect">
            <a:avLst/>
          </a:prstGeom>
          <a:noFill/>
        </p:spPr>
        <p:txBody>
          <a:bodyPr wrap="square" rtlCol="0">
            <a:spAutoFit/>
          </a:bodyPr>
          <a:lstStyle/>
          <a:p>
            <a:r>
              <a:rPr lang="pl-PL" sz="2200" b="1" dirty="0">
                <a:solidFill>
                  <a:srgbClr val="775973"/>
                </a:solidFill>
              </a:rPr>
              <a:t>Zajrzyjmy w kod!</a:t>
            </a:r>
          </a:p>
          <a:p>
            <a:endParaRPr lang="pl-PL" sz="2200" dirty="0"/>
          </a:p>
        </p:txBody>
      </p:sp>
    </p:spTree>
    <p:extLst>
      <p:ext uri="{BB962C8B-B14F-4D97-AF65-F5344CB8AC3E}">
        <p14:creationId xmlns:p14="http://schemas.microsoft.com/office/powerpoint/2010/main" val="410921497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Fabryka abstrakcyjna - zadanie</a:t>
            </a:r>
            <a:endParaRPr lang="pl-PL" dirty="0"/>
          </a:p>
        </p:txBody>
      </p:sp>
      <p:sp>
        <p:nvSpPr>
          <p:cNvPr id="3" name="Symbol zastępczy zawartości 2"/>
          <p:cNvSpPr>
            <a:spLocks noGrp="1"/>
          </p:cNvSpPr>
          <p:nvPr>
            <p:ph idx="1"/>
          </p:nvPr>
        </p:nvSpPr>
        <p:spPr>
          <a:xfrm>
            <a:off x="838200" y="963039"/>
            <a:ext cx="10515600" cy="5314376"/>
          </a:xfrm>
        </p:spPr>
        <p:txBody>
          <a:bodyPr>
            <a:normAutofit/>
          </a:bodyPr>
          <a:lstStyle/>
          <a:p>
            <a:r>
              <a:rPr lang="pl-PL" dirty="0" smtClean="0"/>
              <a:t>W tym zadaniu oprogramuj </a:t>
            </a:r>
            <a:r>
              <a:rPr lang="pl-PL" dirty="0"/>
              <a:t>proces montażu </a:t>
            </a:r>
            <a:r>
              <a:rPr lang="pl-PL" dirty="0" smtClean="0"/>
              <a:t>samochodu osobowego. Mamy </a:t>
            </a:r>
            <a:r>
              <a:rPr lang="pl-PL" dirty="0"/>
              <a:t>dostępnych </a:t>
            </a:r>
            <a:r>
              <a:rPr lang="pl-PL" dirty="0" smtClean="0"/>
              <a:t>trzech producentów części: Audi, Mercedes oraz Fiat oczywiście samochód osobowy musi składać się z części od jednego swojego producenta. Samochód może składać się z następujących części: nadwozie (</a:t>
            </a:r>
            <a:r>
              <a:rPr lang="pl-PL" dirty="0" err="1" smtClean="0"/>
              <a:t>bodyWork</a:t>
            </a:r>
            <a:r>
              <a:rPr lang="pl-PL" dirty="0" smtClean="0"/>
              <a:t>), silnik (</a:t>
            </a:r>
            <a:r>
              <a:rPr lang="pl-PL" dirty="0" err="1" smtClean="0"/>
              <a:t>engine</a:t>
            </a:r>
            <a:r>
              <a:rPr lang="pl-PL" dirty="0" smtClean="0"/>
              <a:t>), skrzynia biegów (</a:t>
            </a:r>
            <a:r>
              <a:rPr lang="pl-PL" dirty="0" err="1" smtClean="0"/>
              <a:t>gearbox</a:t>
            </a:r>
            <a:r>
              <a:rPr lang="pl-PL" dirty="0" smtClean="0"/>
              <a:t>).</a:t>
            </a:r>
            <a:endParaRPr lang="pl-PL" dirty="0"/>
          </a:p>
          <a:p>
            <a:endParaRPr lang="pl-PL" dirty="0"/>
          </a:p>
          <a:p>
            <a:pPr fontAlgn="base"/>
            <a:r>
              <a:rPr lang="pl-PL" dirty="0"/>
              <a:t>Będziemy tutaj mieli trzy hierarchie abstrakcji:</a:t>
            </a:r>
          </a:p>
          <a:p>
            <a:pPr marL="514350" indent="-514350" fontAlgn="base">
              <a:buFont typeface="+mj-lt"/>
              <a:buAutoNum type="arabicPeriod"/>
            </a:pPr>
            <a:r>
              <a:rPr lang="pl-PL" dirty="0"/>
              <a:t>Producenci (jako fabryki)</a:t>
            </a:r>
          </a:p>
          <a:p>
            <a:pPr marL="514350" indent="-514350" fontAlgn="base">
              <a:buFont typeface="+mj-lt"/>
              <a:buAutoNum type="arabicPeriod"/>
            </a:pPr>
            <a:r>
              <a:rPr lang="pl-PL" dirty="0" smtClean="0"/>
              <a:t>Nadwozie </a:t>
            </a:r>
            <a:r>
              <a:rPr lang="pl-PL" dirty="0"/>
              <a:t>(jako produkty)</a:t>
            </a:r>
          </a:p>
          <a:p>
            <a:pPr marL="514350" indent="-514350" fontAlgn="base">
              <a:buFont typeface="+mj-lt"/>
              <a:buAutoNum type="arabicPeriod"/>
            </a:pPr>
            <a:r>
              <a:rPr lang="pl-PL" dirty="0" smtClean="0"/>
              <a:t>Silniki </a:t>
            </a:r>
            <a:r>
              <a:rPr lang="pl-PL" dirty="0"/>
              <a:t>(jako produkty</a:t>
            </a:r>
            <a:r>
              <a:rPr lang="pl-PL" dirty="0" smtClean="0"/>
              <a:t>)</a:t>
            </a:r>
          </a:p>
          <a:p>
            <a:pPr marL="514350" indent="-514350" fontAlgn="base">
              <a:buFont typeface="+mj-lt"/>
              <a:buAutoNum type="arabicPeriod"/>
            </a:pPr>
            <a:r>
              <a:rPr lang="pl-PL" dirty="0" smtClean="0"/>
              <a:t>Skrzynie biegów  (jako produkty)</a:t>
            </a:r>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30888409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Fabryki podsumowanie </a:t>
            </a:r>
            <a:endParaRPr lang="pl-PL" dirty="0"/>
          </a:p>
        </p:txBody>
      </p:sp>
      <p:sp>
        <p:nvSpPr>
          <p:cNvPr id="3" name="Symbol zastępczy zawartości 2"/>
          <p:cNvSpPr>
            <a:spLocks noGrp="1"/>
          </p:cNvSpPr>
          <p:nvPr>
            <p:ph idx="1"/>
          </p:nvPr>
        </p:nvSpPr>
        <p:spPr>
          <a:xfrm>
            <a:off x="838200" y="963040"/>
            <a:ext cx="10515600" cy="5314376"/>
          </a:xfrm>
        </p:spPr>
        <p:txBody>
          <a:bodyPr>
            <a:normAutofit lnSpcReduction="10000"/>
          </a:bodyPr>
          <a:lstStyle/>
          <a:p>
            <a:pPr fontAlgn="base"/>
            <a:r>
              <a:rPr lang="pl-PL" b="1" dirty="0"/>
              <a:t>Podsumowanie</a:t>
            </a:r>
          </a:p>
          <a:p>
            <a:pPr marL="514350" indent="-514350" algn="l" fontAlgn="base">
              <a:buFont typeface="+mj-lt"/>
              <a:buAutoNum type="arabicPeriod"/>
            </a:pPr>
            <a:r>
              <a:rPr lang="pl-PL" dirty="0"/>
              <a:t>Prosta fabryka:</a:t>
            </a:r>
          </a:p>
          <a:p>
            <a:pPr lvl="1" fontAlgn="base"/>
            <a:r>
              <a:rPr lang="pl-PL" dirty="0"/>
              <a:t>Jest najprostszym sposobem na oddzielenie klienta od implementacji.</a:t>
            </a:r>
          </a:p>
          <a:p>
            <a:pPr lvl="1" fontAlgn="base"/>
            <a:r>
              <a:rPr lang="pl-PL" dirty="0"/>
              <a:t>Przeważnie wywoływana przez klienta przez statyczną metodę (przeważnie parametryzowaną) i zwraca jeden z wielu obiektów tego samego interfejsu.</a:t>
            </a:r>
          </a:p>
          <a:p>
            <a:pPr marL="514350" indent="-514350" algn="l" fontAlgn="base">
              <a:buFont typeface="+mj-lt"/>
              <a:buAutoNum type="arabicPeriod"/>
            </a:pPr>
            <a:r>
              <a:rPr lang="pl-PL" dirty="0"/>
              <a:t>Metoda fabrykująca:</a:t>
            </a:r>
          </a:p>
          <a:p>
            <a:pPr lvl="1" fontAlgn="base"/>
            <a:r>
              <a:rPr lang="pl-PL" dirty="0"/>
              <a:t>Wykorzystuje mechanizm dziedziczenia.</a:t>
            </a:r>
          </a:p>
          <a:p>
            <a:pPr lvl="1" fontAlgn="base"/>
            <a:r>
              <a:rPr lang="pl-PL" dirty="0"/>
              <a:t>Implementacja polega na stworzeniu metody abstrakcyjnej która zostanie zaimplementowana w klasie po niej dziedziczącej.</a:t>
            </a:r>
          </a:p>
          <a:p>
            <a:pPr marL="514350" indent="-514350" algn="l" fontAlgn="base">
              <a:buFont typeface="+mj-lt"/>
              <a:buAutoNum type="arabicPeriod"/>
            </a:pPr>
            <a:r>
              <a:rPr lang="pl-PL" dirty="0"/>
              <a:t>Fabryka abstrakcyjna:</a:t>
            </a:r>
          </a:p>
          <a:p>
            <a:pPr lvl="1" fontAlgn="base"/>
            <a:r>
              <a:rPr lang="pl-PL" dirty="0"/>
              <a:t>Wykorzystuje kompozycję.</a:t>
            </a:r>
          </a:p>
          <a:p>
            <a:pPr lvl="1" fontAlgn="base"/>
            <a:r>
              <a:rPr lang="pl-PL" dirty="0"/>
              <a:t>Zwraca całą rodzinę powiązanych ze sobą obiektów. Przeważnie wykorzystuje metodę fabrykującą do tworzenia obiektów.</a:t>
            </a:r>
          </a:p>
          <a:p>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206781391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t>Wzorce projektowe - podsumowanie</a:t>
            </a:r>
          </a:p>
        </p:txBody>
      </p:sp>
      <p:sp>
        <p:nvSpPr>
          <p:cNvPr id="3" name="Symbol zastępczy zawartości 2"/>
          <p:cNvSpPr>
            <a:spLocks noGrp="1"/>
          </p:cNvSpPr>
          <p:nvPr>
            <p:ph idx="1"/>
          </p:nvPr>
        </p:nvSpPr>
        <p:spPr>
          <a:xfrm>
            <a:off x="838200" y="963039"/>
            <a:ext cx="10515600" cy="5314376"/>
          </a:xfrm>
        </p:spPr>
        <p:txBody>
          <a:bodyPr/>
          <a:lstStyle/>
          <a:p>
            <a:r>
              <a:rPr lang="pl-PL" dirty="0" smtClean="0"/>
              <a:t>W trakcie naszych zajęć o wzorcach poznaliśmy:</a:t>
            </a:r>
          </a:p>
          <a:p>
            <a:pPr marL="457200" indent="-457200">
              <a:buFont typeface="Arial" panose="020B0604020202020204" pitchFamily="34" charset="0"/>
              <a:buChar char="•"/>
            </a:pPr>
            <a:r>
              <a:rPr lang="pl-PL" dirty="0" smtClean="0"/>
              <a:t>Obserwatora</a:t>
            </a:r>
          </a:p>
          <a:p>
            <a:pPr marL="457200" indent="-457200">
              <a:buFont typeface="Arial" panose="020B0604020202020204" pitchFamily="34" charset="0"/>
              <a:buChar char="•"/>
            </a:pPr>
            <a:r>
              <a:rPr lang="pl-PL" dirty="0" smtClean="0"/>
              <a:t>Strategię</a:t>
            </a:r>
          </a:p>
          <a:p>
            <a:pPr marL="457200" indent="-457200">
              <a:buFont typeface="Arial" panose="020B0604020202020204" pitchFamily="34" charset="0"/>
              <a:buChar char="•"/>
            </a:pPr>
            <a:r>
              <a:rPr lang="pl-PL" dirty="0" smtClean="0"/>
              <a:t>Dekorator</a:t>
            </a:r>
          </a:p>
          <a:p>
            <a:pPr marL="457200" indent="-457200">
              <a:buFont typeface="Arial" panose="020B0604020202020204" pitchFamily="34" charset="0"/>
              <a:buChar char="•"/>
            </a:pPr>
            <a:r>
              <a:rPr lang="pl-PL" dirty="0" smtClean="0"/>
              <a:t>Różne rodzaje </a:t>
            </a:r>
            <a:r>
              <a:rPr lang="pl-PL" dirty="0" err="1" smtClean="0"/>
              <a:t>Singletona</a:t>
            </a:r>
            <a:endParaRPr lang="pl-PL" dirty="0" smtClean="0"/>
          </a:p>
          <a:p>
            <a:pPr marL="457200" indent="-457200">
              <a:buFont typeface="Arial" panose="020B0604020202020204" pitchFamily="34" charset="0"/>
              <a:buChar char="•"/>
            </a:pPr>
            <a:r>
              <a:rPr lang="pl-PL" dirty="0" smtClean="0"/>
              <a:t>Fabrykę</a:t>
            </a:r>
          </a:p>
          <a:p>
            <a:pPr marL="457200" indent="-457200">
              <a:buFont typeface="Arial" panose="020B0604020202020204" pitchFamily="34" charset="0"/>
              <a:buChar char="•"/>
            </a:pPr>
            <a:endParaRPr lang="pl-PL" dirty="0"/>
          </a:p>
        </p:txBody>
      </p:sp>
      <p:sp>
        <p:nvSpPr>
          <p:cNvPr id="9" name="Symbol zastępczy stopki 3"/>
          <p:cNvSpPr txBox="1">
            <a:spLocks/>
          </p:cNvSpPr>
          <p:nvPr/>
        </p:nvSpPr>
        <p:spPr>
          <a:xfrm>
            <a:off x="3020438" y="6350067"/>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296673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A18EE940-3289-4836-BE5E-E53CA4620554}"/>
              </a:ext>
            </a:extLst>
          </p:cNvPr>
          <p:cNvSpPr>
            <a:spLocks noGrp="1"/>
          </p:cNvSpPr>
          <p:nvPr>
            <p:ph type="title"/>
          </p:nvPr>
        </p:nvSpPr>
        <p:spPr/>
        <p:txBody>
          <a:bodyPr>
            <a:normAutofit/>
          </a:bodyPr>
          <a:lstStyle/>
          <a:p>
            <a:r>
              <a:rPr lang="pl-PL" dirty="0"/>
              <a:t>Wzorce </a:t>
            </a:r>
            <a:r>
              <a:rPr lang="pl-PL" dirty="0" smtClean="0"/>
              <a:t>strukturalne</a:t>
            </a:r>
            <a:endParaRPr lang="pl-PL" dirty="0"/>
          </a:p>
        </p:txBody>
      </p:sp>
      <p:sp>
        <p:nvSpPr>
          <p:cNvPr id="3" name="Symbol zastępczy zawartości 2">
            <a:extLst>
              <a:ext uri="{FF2B5EF4-FFF2-40B4-BE49-F238E27FC236}">
                <a16:creationId xmlns:a16="http://schemas.microsoft.com/office/drawing/2014/main" id="{3D380E38-462D-45C5-875A-256B2BC84FB2}"/>
              </a:ext>
            </a:extLst>
          </p:cNvPr>
          <p:cNvSpPr>
            <a:spLocks noGrp="1"/>
          </p:cNvSpPr>
          <p:nvPr>
            <p:ph idx="1"/>
          </p:nvPr>
        </p:nvSpPr>
        <p:spPr>
          <a:xfrm>
            <a:off x="838200" y="1258349"/>
            <a:ext cx="10515600" cy="5019066"/>
          </a:xfrm>
        </p:spPr>
        <p:txBody>
          <a:bodyPr>
            <a:normAutofit/>
          </a:bodyPr>
          <a:lstStyle/>
          <a:p>
            <a:pPr marL="457200" indent="-457200">
              <a:buFont typeface="Arial" panose="020B0604020202020204" pitchFamily="34" charset="0"/>
              <a:buChar char="•"/>
            </a:pPr>
            <a:r>
              <a:rPr lang="pl-PL" dirty="0"/>
              <a:t>Adapter </a:t>
            </a:r>
          </a:p>
          <a:p>
            <a:pPr marL="457200" indent="-457200">
              <a:buFont typeface="Arial" panose="020B0604020202020204" pitchFamily="34" charset="0"/>
              <a:buChar char="•"/>
            </a:pPr>
            <a:r>
              <a:rPr lang="pl-PL" dirty="0"/>
              <a:t>Bridge</a:t>
            </a:r>
          </a:p>
          <a:p>
            <a:pPr marL="457200" indent="-457200">
              <a:buFont typeface="Arial" panose="020B0604020202020204" pitchFamily="34" charset="0"/>
              <a:buChar char="•"/>
            </a:pPr>
            <a:r>
              <a:rPr lang="pl-PL" dirty="0" err="1"/>
              <a:t>Composite</a:t>
            </a:r>
            <a:endParaRPr lang="pl-PL" dirty="0"/>
          </a:p>
          <a:p>
            <a:pPr marL="457200" indent="-457200">
              <a:buFont typeface="Arial" panose="020B0604020202020204" pitchFamily="34" charset="0"/>
              <a:buChar char="•"/>
            </a:pPr>
            <a:r>
              <a:rPr lang="pl-PL" dirty="0" err="1"/>
              <a:t>Decorator</a:t>
            </a:r>
            <a:endParaRPr lang="pl-PL" dirty="0"/>
          </a:p>
          <a:p>
            <a:pPr marL="457200" indent="-457200">
              <a:buFont typeface="Arial" panose="020B0604020202020204" pitchFamily="34" charset="0"/>
              <a:buChar char="•"/>
            </a:pPr>
            <a:r>
              <a:rPr lang="pl-PL" dirty="0" err="1"/>
              <a:t>Facade</a:t>
            </a:r>
            <a:endParaRPr lang="pl-PL" dirty="0"/>
          </a:p>
          <a:p>
            <a:pPr marL="457200" indent="-457200">
              <a:buFont typeface="Arial" panose="020B0604020202020204" pitchFamily="34" charset="0"/>
              <a:buChar char="•"/>
            </a:pPr>
            <a:r>
              <a:rPr lang="pl-PL" dirty="0" err="1"/>
              <a:t>Flyweight</a:t>
            </a:r>
            <a:endParaRPr lang="pl-PL" dirty="0"/>
          </a:p>
          <a:p>
            <a:pPr marL="457200" indent="-457200">
              <a:buFont typeface="Arial" panose="020B0604020202020204" pitchFamily="34" charset="0"/>
              <a:buChar char="•"/>
            </a:pPr>
            <a:r>
              <a:rPr lang="pl-PL" dirty="0"/>
              <a:t>Proxy</a:t>
            </a:r>
          </a:p>
          <a:p>
            <a:pPr marL="457200" indent="-457200">
              <a:buFont typeface="Arial" panose="020B0604020202020204" pitchFamily="34" charset="0"/>
              <a:buChar char="•"/>
            </a:pPr>
            <a:endParaRPr lang="pl-PL" dirty="0"/>
          </a:p>
        </p:txBody>
      </p:sp>
      <p:sp>
        <p:nvSpPr>
          <p:cNvPr id="5" name="Symbol zastępczy obrazu 4">
            <a:extLst>
              <a:ext uri="{FF2B5EF4-FFF2-40B4-BE49-F238E27FC236}">
                <a16:creationId xmlns:a16="http://schemas.microsoft.com/office/drawing/2014/main" id="{A1CD3AE2-EFF0-4BBD-AC86-023AB20A8D25}"/>
              </a:ext>
            </a:extLst>
          </p:cNvPr>
          <p:cNvSpPr>
            <a:spLocks noGrp="1"/>
          </p:cNvSpPr>
          <p:nvPr>
            <p:ph type="pic" sz="quarter" idx="13"/>
          </p:nvPr>
        </p:nvSpPr>
        <p:spPr/>
      </p:sp>
      <p:sp>
        <p:nvSpPr>
          <p:cNvPr id="6" name="Symbol zastępczy tekstu 5">
            <a:extLst>
              <a:ext uri="{FF2B5EF4-FFF2-40B4-BE49-F238E27FC236}">
                <a16:creationId xmlns:a16="http://schemas.microsoft.com/office/drawing/2014/main" id="{ADDC5E0B-E1D8-4DD9-A1D3-37227FF891D6}"/>
              </a:ext>
            </a:extLst>
          </p:cNvPr>
          <p:cNvSpPr>
            <a:spLocks noGrp="1"/>
          </p:cNvSpPr>
          <p:nvPr>
            <p:ph type="body" sz="quarter" idx="14"/>
          </p:nvPr>
        </p:nvSpPr>
        <p:spPr/>
        <p:txBody>
          <a:bodyPr/>
          <a:lstStyle/>
          <a:p>
            <a:endParaRPr lang="pl-PL"/>
          </a:p>
        </p:txBody>
      </p:sp>
      <p:sp>
        <p:nvSpPr>
          <p:cNvPr id="7" name="Symbol zastępczy tekstu 6">
            <a:extLst>
              <a:ext uri="{FF2B5EF4-FFF2-40B4-BE49-F238E27FC236}">
                <a16:creationId xmlns:a16="http://schemas.microsoft.com/office/drawing/2014/main" id="{11DF0B8F-DD6B-4BF3-B20F-8E659C316E19}"/>
              </a:ext>
            </a:extLst>
          </p:cNvPr>
          <p:cNvSpPr>
            <a:spLocks noGrp="1"/>
          </p:cNvSpPr>
          <p:nvPr>
            <p:ph type="body" sz="quarter" idx="15"/>
          </p:nvPr>
        </p:nvSpPr>
        <p:spPr/>
        <p:txBody>
          <a:bodyPr/>
          <a:lstStyle/>
          <a:p>
            <a:endParaRPr lang="pl-PL" dirty="0"/>
          </a:p>
        </p:txBody>
      </p:sp>
      <p:sp>
        <p:nvSpPr>
          <p:cNvPr id="8"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304232215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Wzorce projektowe - podsumowanie</a:t>
            </a:r>
            <a:endParaRPr lang="pl-PL" dirty="0"/>
          </a:p>
        </p:txBody>
      </p:sp>
      <p:sp>
        <p:nvSpPr>
          <p:cNvPr id="3" name="Symbol zastępczy zawartości 2"/>
          <p:cNvSpPr>
            <a:spLocks noGrp="1"/>
          </p:cNvSpPr>
          <p:nvPr>
            <p:ph idx="1"/>
          </p:nvPr>
        </p:nvSpPr>
        <p:spPr>
          <a:xfrm>
            <a:off x="838200" y="1040235"/>
            <a:ext cx="10515600" cy="5237180"/>
          </a:xfrm>
        </p:spPr>
        <p:txBody>
          <a:bodyPr>
            <a:normAutofit lnSpcReduction="10000"/>
          </a:bodyPr>
          <a:lstStyle/>
          <a:p>
            <a:pPr lvl="0" algn="just">
              <a:lnSpc>
                <a:spcPct val="100000"/>
              </a:lnSpc>
              <a:spcBef>
                <a:spcPts val="0"/>
              </a:spcBef>
              <a:defRPr/>
            </a:pPr>
            <a:r>
              <a:rPr lang="pl-PL" b="1" dirty="0"/>
              <a:t>Dodatkowe, ważne wzorce projektowe:</a:t>
            </a:r>
          </a:p>
          <a:p>
            <a:pPr marL="457200" lvl="0" indent="-457200" algn="just">
              <a:lnSpc>
                <a:spcPct val="100000"/>
              </a:lnSpc>
              <a:spcBef>
                <a:spcPts val="0"/>
              </a:spcBef>
              <a:buFont typeface="Arial" panose="020B0604020202020204" pitchFamily="34" charset="0"/>
              <a:buChar char="•"/>
              <a:defRPr/>
            </a:pPr>
            <a:r>
              <a:rPr lang="pl-PL" b="1" dirty="0"/>
              <a:t>MVC</a:t>
            </a:r>
            <a:r>
              <a:rPr lang="pl-PL" dirty="0"/>
              <a:t> (oddziela warstwę logiki od warstwy prezentacji)</a:t>
            </a:r>
          </a:p>
          <a:p>
            <a:pPr marL="457200" lvl="0" indent="-457200" algn="just">
              <a:lnSpc>
                <a:spcPct val="100000"/>
              </a:lnSpc>
              <a:spcBef>
                <a:spcPts val="0"/>
              </a:spcBef>
              <a:buFont typeface="Arial" panose="020B0604020202020204" pitchFamily="34" charset="0"/>
              <a:buChar char="•"/>
              <a:defRPr/>
            </a:pPr>
            <a:r>
              <a:rPr lang="pl-PL" b="1" dirty="0" smtClean="0"/>
              <a:t>Fasada</a:t>
            </a:r>
            <a:r>
              <a:rPr lang="pl-PL" dirty="0"/>
              <a:t> </a:t>
            </a:r>
            <a:r>
              <a:rPr lang="pl-PL" dirty="0" smtClean="0"/>
              <a:t>(ujednolica dostęp </a:t>
            </a:r>
            <a:r>
              <a:rPr lang="pl-PL" dirty="0"/>
              <a:t>do złożonego systemu poprzez wystawienie uproszczonego, uporządkowanego interfejsu </a:t>
            </a:r>
            <a:r>
              <a:rPr lang="pl-PL" dirty="0" smtClean="0"/>
              <a:t>programistycznego)</a:t>
            </a:r>
          </a:p>
          <a:p>
            <a:pPr marL="457200" lvl="0" indent="-457200" algn="just">
              <a:lnSpc>
                <a:spcPct val="100000"/>
              </a:lnSpc>
              <a:spcBef>
                <a:spcPts val="0"/>
              </a:spcBef>
              <a:buFont typeface="Arial" panose="020B0604020202020204" pitchFamily="34" charset="0"/>
              <a:buChar char="•"/>
              <a:defRPr/>
            </a:pPr>
            <a:r>
              <a:rPr lang="pl-PL" b="1" dirty="0" smtClean="0"/>
              <a:t>Adapter</a:t>
            </a:r>
            <a:r>
              <a:rPr lang="pl-PL" dirty="0" smtClean="0"/>
              <a:t> (umożliwia współpracę dwóch klas o niekompatybilnych interfejsach)</a:t>
            </a:r>
            <a:endParaRPr lang="pl-PL" dirty="0"/>
          </a:p>
          <a:p>
            <a:pPr marL="457200" lvl="0" indent="-457200" algn="just">
              <a:lnSpc>
                <a:spcPct val="100000"/>
              </a:lnSpc>
              <a:spcBef>
                <a:spcPts val="0"/>
              </a:spcBef>
              <a:buFont typeface="Arial" panose="020B0604020202020204" pitchFamily="34" charset="0"/>
              <a:buChar char="•"/>
              <a:defRPr/>
            </a:pPr>
            <a:r>
              <a:rPr lang="pl-PL" b="1" dirty="0"/>
              <a:t>Chain of </a:t>
            </a:r>
            <a:r>
              <a:rPr lang="pl-PL" b="1" dirty="0" err="1"/>
              <a:t>responsibility</a:t>
            </a:r>
            <a:r>
              <a:rPr lang="pl-PL" b="1" dirty="0"/>
              <a:t> </a:t>
            </a:r>
            <a:r>
              <a:rPr lang="pl-PL" dirty="0"/>
              <a:t>(pozwala na przekazywanie relacji)</a:t>
            </a:r>
          </a:p>
          <a:p>
            <a:pPr marL="457200" lvl="0" indent="-457200" algn="just">
              <a:lnSpc>
                <a:spcPct val="100000"/>
              </a:lnSpc>
              <a:spcBef>
                <a:spcPts val="0"/>
              </a:spcBef>
              <a:buFont typeface="Arial" panose="020B0604020202020204" pitchFamily="34" charset="0"/>
              <a:buChar char="•"/>
              <a:defRPr/>
            </a:pPr>
            <a:r>
              <a:rPr lang="pl-PL" b="1" dirty="0"/>
              <a:t>Polecenie</a:t>
            </a:r>
            <a:r>
              <a:rPr lang="pl-PL" dirty="0"/>
              <a:t> (</a:t>
            </a:r>
            <a:r>
              <a:rPr lang="pl-PL" dirty="0" smtClean="0"/>
              <a:t>hermetyzuje wywołania </a:t>
            </a:r>
            <a:r>
              <a:rPr lang="pl-PL" dirty="0"/>
              <a:t>poleceń)</a:t>
            </a:r>
          </a:p>
          <a:p>
            <a:pPr marL="457200" lvl="0" indent="-457200" algn="just">
              <a:lnSpc>
                <a:spcPct val="100000"/>
              </a:lnSpc>
              <a:spcBef>
                <a:spcPts val="0"/>
              </a:spcBef>
              <a:buFont typeface="Arial" panose="020B0604020202020204" pitchFamily="34" charset="0"/>
              <a:buChar char="•"/>
              <a:defRPr/>
            </a:pPr>
            <a:r>
              <a:rPr lang="pl-PL" b="1" dirty="0" err="1" smtClean="0"/>
              <a:t>FlyWeight</a:t>
            </a:r>
            <a:r>
              <a:rPr lang="pl-PL" dirty="0" smtClean="0"/>
              <a:t> (inaczej pyłek, pozwala </a:t>
            </a:r>
            <a:r>
              <a:rPr lang="pl-PL" dirty="0"/>
              <a:t>na tworzenie dużej liczby małych, wydajnych obiektów)</a:t>
            </a:r>
          </a:p>
          <a:p>
            <a:pPr marL="457200" lvl="0" indent="-457200" algn="just">
              <a:lnSpc>
                <a:spcPct val="100000"/>
              </a:lnSpc>
              <a:spcBef>
                <a:spcPts val="0"/>
              </a:spcBef>
              <a:buFont typeface="Arial" panose="020B0604020202020204" pitchFamily="34" charset="0"/>
              <a:buChar char="•"/>
              <a:defRPr/>
            </a:pPr>
            <a:r>
              <a:rPr lang="pl-PL" b="1" dirty="0"/>
              <a:t>Prototyp</a:t>
            </a:r>
            <a:r>
              <a:rPr lang="pl-PL" dirty="0"/>
              <a:t> (pozwala na tworzenie obiektu, z istniejącego, biedniejszego obiektu)</a:t>
            </a:r>
          </a:p>
          <a:p>
            <a:pPr marL="457200" lvl="0" indent="-457200" algn="just">
              <a:lnSpc>
                <a:spcPct val="100000"/>
              </a:lnSpc>
              <a:spcBef>
                <a:spcPts val="0"/>
              </a:spcBef>
              <a:buFont typeface="Arial" panose="020B0604020202020204" pitchFamily="34" charset="0"/>
              <a:buChar char="•"/>
              <a:defRPr/>
            </a:pPr>
            <a:endParaRPr lang="pl-PL" dirty="0"/>
          </a:p>
          <a:p>
            <a:endParaRPr lang="pl-PL" dirty="0"/>
          </a:p>
        </p:txBody>
      </p:sp>
      <p:sp>
        <p:nvSpPr>
          <p:cNvPr id="9" name="Symbol zastępczy stopki 3"/>
          <p:cNvSpPr txBox="1">
            <a:spLocks/>
          </p:cNvSpPr>
          <p:nvPr/>
        </p:nvSpPr>
        <p:spPr>
          <a:xfrm>
            <a:off x="3028827" y="6354611"/>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392989535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smtClean="0"/>
              <a:t>Dziękuję za uwagę!</a:t>
            </a:r>
            <a:endParaRPr lang="pl-PL" dirty="0"/>
          </a:p>
        </p:txBody>
      </p:sp>
      <p:sp>
        <p:nvSpPr>
          <p:cNvPr id="3" name="Symbol zastępczy zawartości 2"/>
          <p:cNvSpPr>
            <a:spLocks noGrp="1"/>
          </p:cNvSpPr>
          <p:nvPr>
            <p:ph idx="1"/>
          </p:nvPr>
        </p:nvSpPr>
        <p:spPr>
          <a:xfrm>
            <a:off x="838200" y="1359017"/>
            <a:ext cx="10515600" cy="4918398"/>
          </a:xfrm>
        </p:spPr>
        <p:txBody>
          <a:bodyPr/>
          <a:lstStyle/>
          <a:p>
            <a:endParaRPr lang="pl-PL" dirty="0"/>
          </a:p>
        </p:txBody>
      </p:sp>
      <p:sp>
        <p:nvSpPr>
          <p:cNvPr id="5" name="Symbol zastępczy obrazu 4"/>
          <p:cNvSpPr>
            <a:spLocks noGrp="1"/>
          </p:cNvSpPr>
          <p:nvPr>
            <p:ph type="pic" sz="quarter" idx="13"/>
          </p:nvPr>
        </p:nvSpPr>
        <p:spPr/>
      </p:sp>
      <p:sp>
        <p:nvSpPr>
          <p:cNvPr id="6" name="Symbol zastępczy tekstu 5"/>
          <p:cNvSpPr>
            <a:spLocks noGrp="1"/>
          </p:cNvSpPr>
          <p:nvPr>
            <p:ph type="body" sz="quarter" idx="14"/>
          </p:nvPr>
        </p:nvSpPr>
        <p:spPr/>
        <p:txBody>
          <a:bodyPr/>
          <a:lstStyle/>
          <a:p>
            <a:endParaRPr lang="pl-PL"/>
          </a:p>
        </p:txBody>
      </p:sp>
      <p:sp>
        <p:nvSpPr>
          <p:cNvPr id="7" name="Symbol zastępczy tekstu 6"/>
          <p:cNvSpPr>
            <a:spLocks noGrp="1"/>
          </p:cNvSpPr>
          <p:nvPr>
            <p:ph type="body" sz="quarter" idx="15"/>
          </p:nvPr>
        </p:nvSpPr>
        <p:spPr/>
        <p:txBody>
          <a:bodyPr/>
          <a:lstStyle/>
          <a:p>
            <a:endParaRPr lang="pl-PL"/>
          </a:p>
        </p:txBody>
      </p:sp>
      <p:sp>
        <p:nvSpPr>
          <p:cNvPr id="8" name="Symbol zastępczy stopki 3"/>
          <p:cNvSpPr txBox="1">
            <a:spLocks/>
          </p:cNvSpPr>
          <p:nvPr/>
        </p:nvSpPr>
        <p:spPr>
          <a:xfrm>
            <a:off x="3020438" y="6384903"/>
            <a:ext cx="5566795" cy="365125"/>
          </a:xfrm>
          <a:prstGeom prst="rect">
            <a:avLst/>
          </a:prstGeom>
        </p:spPr>
        <p:txBody>
          <a:bodyPr vert="horz" lIns="91440" tIns="45720" rIns="91440" bIns="45720" rtlCol="0" anchor="ctr"/>
          <a:lstStyle>
            <a:defPPr>
              <a:defRPr lang="pl-PL"/>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l-PL" dirty="0" smtClean="0"/>
              <a:t>Autor: Mateusz Byczkowski</a:t>
            </a:r>
            <a:br>
              <a:rPr lang="pl-PL" dirty="0" smtClean="0"/>
            </a:br>
            <a:r>
              <a:rPr lang="pl-PL" dirty="0" smtClean="0"/>
              <a:t>Prawa do korzystania z materiałów posiada Software Development </a:t>
            </a:r>
            <a:r>
              <a:rPr lang="pl-PL" dirty="0" err="1" smtClean="0"/>
              <a:t>Academy</a:t>
            </a:r>
            <a:endParaRPr lang="pl-PL" dirty="0"/>
          </a:p>
        </p:txBody>
      </p:sp>
    </p:spTree>
    <p:extLst>
      <p:ext uri="{BB962C8B-B14F-4D97-AF65-F5344CB8AC3E}">
        <p14:creationId xmlns:p14="http://schemas.microsoft.com/office/powerpoint/2010/main" val="3465668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57A9F86F-1F31-4121-B16D-2D49E22DA52A}"/>
              </a:ext>
            </a:extLst>
          </p:cNvPr>
          <p:cNvSpPr>
            <a:spLocks noGrp="1"/>
          </p:cNvSpPr>
          <p:nvPr>
            <p:ph type="title"/>
          </p:nvPr>
        </p:nvSpPr>
        <p:spPr/>
        <p:txBody>
          <a:bodyPr/>
          <a:lstStyle/>
          <a:p>
            <a:r>
              <a:rPr lang="pl-PL" dirty="0"/>
              <a:t>Wzorce czynnościowe</a:t>
            </a:r>
          </a:p>
        </p:txBody>
      </p:sp>
      <p:sp>
        <p:nvSpPr>
          <p:cNvPr id="3" name="Symbol zastępczy zawartości 2">
            <a:extLst>
              <a:ext uri="{FF2B5EF4-FFF2-40B4-BE49-F238E27FC236}">
                <a16:creationId xmlns:a16="http://schemas.microsoft.com/office/drawing/2014/main" id="{F1EA67FD-DCDB-4613-BD36-C744F0E5A3C6}"/>
              </a:ext>
            </a:extLst>
          </p:cNvPr>
          <p:cNvSpPr>
            <a:spLocks noGrp="1"/>
          </p:cNvSpPr>
          <p:nvPr>
            <p:ph idx="1"/>
          </p:nvPr>
        </p:nvSpPr>
        <p:spPr>
          <a:xfrm>
            <a:off x="838200" y="1073791"/>
            <a:ext cx="10515600" cy="5203624"/>
          </a:xfrm>
        </p:spPr>
        <p:txBody>
          <a:bodyPr>
            <a:normAutofit fontScale="92500" lnSpcReduction="10000"/>
          </a:bodyPr>
          <a:lstStyle/>
          <a:p>
            <a:pPr marL="457200" indent="-457200">
              <a:buFont typeface="Arial" panose="020B0604020202020204" pitchFamily="34" charset="0"/>
              <a:buChar char="•"/>
            </a:pPr>
            <a:r>
              <a:rPr lang="en-US" dirty="0"/>
              <a:t>Chain of Responsibility</a:t>
            </a:r>
          </a:p>
          <a:p>
            <a:pPr marL="457200" indent="-457200">
              <a:buFont typeface="Arial" panose="020B0604020202020204" pitchFamily="34" charset="0"/>
              <a:buChar char="•"/>
            </a:pPr>
            <a:r>
              <a:rPr lang="en-US" dirty="0"/>
              <a:t>command</a:t>
            </a:r>
          </a:p>
          <a:p>
            <a:pPr marL="457200" indent="-457200">
              <a:buFont typeface="Arial" panose="020B0604020202020204" pitchFamily="34" charset="0"/>
              <a:buChar char="•"/>
            </a:pPr>
            <a:r>
              <a:rPr lang="en-US" dirty="0"/>
              <a:t>Interpreter</a:t>
            </a:r>
          </a:p>
          <a:p>
            <a:pPr marL="457200" indent="-457200">
              <a:buFont typeface="Arial" panose="020B0604020202020204" pitchFamily="34" charset="0"/>
              <a:buChar char="•"/>
            </a:pPr>
            <a:r>
              <a:rPr lang="en-US" dirty="0"/>
              <a:t>Iterator</a:t>
            </a:r>
          </a:p>
          <a:p>
            <a:pPr marL="457200" indent="-457200">
              <a:buFont typeface="Arial" panose="020B0604020202020204" pitchFamily="34" charset="0"/>
              <a:buChar char="•"/>
            </a:pPr>
            <a:r>
              <a:rPr lang="en-US" dirty="0"/>
              <a:t>Mediator</a:t>
            </a:r>
          </a:p>
          <a:p>
            <a:pPr marL="457200" indent="-457200">
              <a:buFont typeface="Arial" panose="020B0604020202020204" pitchFamily="34" charset="0"/>
              <a:buChar char="•"/>
            </a:pPr>
            <a:r>
              <a:rPr lang="en-US" dirty="0"/>
              <a:t>Memento</a:t>
            </a:r>
          </a:p>
          <a:p>
            <a:pPr marL="457200" indent="-457200">
              <a:buFont typeface="Arial" panose="020B0604020202020204" pitchFamily="34" charset="0"/>
              <a:buChar char="•"/>
            </a:pPr>
            <a:r>
              <a:rPr lang="en-US" dirty="0"/>
              <a:t>Observer</a:t>
            </a:r>
          </a:p>
          <a:p>
            <a:pPr marL="457200" indent="-457200">
              <a:buFont typeface="Arial" panose="020B0604020202020204" pitchFamily="34" charset="0"/>
              <a:buChar char="•"/>
            </a:pPr>
            <a:r>
              <a:rPr lang="en-US" dirty="0"/>
              <a:t>State</a:t>
            </a:r>
          </a:p>
          <a:p>
            <a:pPr marL="457200" indent="-457200">
              <a:buFont typeface="Arial" panose="020B0604020202020204" pitchFamily="34" charset="0"/>
              <a:buChar char="•"/>
            </a:pPr>
            <a:r>
              <a:rPr lang="en-US" dirty="0"/>
              <a:t>Strategy</a:t>
            </a:r>
          </a:p>
          <a:p>
            <a:pPr marL="457200" indent="-457200">
              <a:buFont typeface="Arial" panose="020B0604020202020204" pitchFamily="34" charset="0"/>
              <a:buChar char="•"/>
            </a:pPr>
            <a:r>
              <a:rPr lang="en-US" dirty="0"/>
              <a:t>Template method</a:t>
            </a:r>
          </a:p>
          <a:p>
            <a:pPr marL="457200" indent="-457200">
              <a:buFont typeface="Arial" panose="020B0604020202020204" pitchFamily="34" charset="0"/>
              <a:buChar char="•"/>
            </a:pPr>
            <a:r>
              <a:rPr lang="en-US" dirty="0"/>
              <a:t>Visitor</a:t>
            </a:r>
          </a:p>
          <a:p>
            <a:pPr marL="457200" indent="-457200">
              <a:buFont typeface="Arial" panose="020B0604020202020204" pitchFamily="34" charset="0"/>
              <a:buChar char="•"/>
            </a:pPr>
            <a:endParaRPr lang="pl-PL" dirty="0"/>
          </a:p>
        </p:txBody>
      </p:sp>
      <p:sp>
        <p:nvSpPr>
          <p:cNvPr id="4" name="Symbol zastępczy obrazu 3">
            <a:extLst>
              <a:ext uri="{FF2B5EF4-FFF2-40B4-BE49-F238E27FC236}">
                <a16:creationId xmlns:a16="http://schemas.microsoft.com/office/drawing/2014/main" id="{1133A7EA-DCE3-4535-8EBE-F8153691B991}"/>
              </a:ext>
            </a:extLst>
          </p:cNvPr>
          <p:cNvSpPr>
            <a:spLocks noGrp="1"/>
          </p:cNvSpPr>
          <p:nvPr>
            <p:ph type="pic" sz="quarter" idx="13"/>
          </p:nvPr>
        </p:nvSpPr>
        <p:spPr/>
      </p:sp>
      <p:sp>
        <p:nvSpPr>
          <p:cNvPr id="5" name="Symbol zastępczy tekstu 4">
            <a:extLst>
              <a:ext uri="{FF2B5EF4-FFF2-40B4-BE49-F238E27FC236}">
                <a16:creationId xmlns:a16="http://schemas.microsoft.com/office/drawing/2014/main" id="{D3B061D2-9F77-4CF8-89A3-90BBEBB95741}"/>
              </a:ext>
            </a:extLst>
          </p:cNvPr>
          <p:cNvSpPr>
            <a:spLocks noGrp="1"/>
          </p:cNvSpPr>
          <p:nvPr>
            <p:ph type="body" sz="quarter" idx="14"/>
          </p:nvPr>
        </p:nvSpPr>
        <p:spPr/>
        <p:txBody>
          <a:bodyPr/>
          <a:lstStyle/>
          <a:p>
            <a:endParaRPr lang="pl-PL"/>
          </a:p>
        </p:txBody>
      </p:sp>
      <p:sp>
        <p:nvSpPr>
          <p:cNvPr id="6" name="Symbol zastępczy tekstu 5">
            <a:extLst>
              <a:ext uri="{FF2B5EF4-FFF2-40B4-BE49-F238E27FC236}">
                <a16:creationId xmlns:a16="http://schemas.microsoft.com/office/drawing/2014/main" id="{D3C925F0-0F5D-47C4-AFE0-9A29FF5FE8D3}"/>
              </a:ext>
            </a:extLst>
          </p:cNvPr>
          <p:cNvSpPr>
            <a:spLocks noGrp="1"/>
          </p:cNvSpPr>
          <p:nvPr>
            <p:ph type="body" sz="quarter" idx="15"/>
          </p:nvPr>
        </p:nvSpPr>
        <p:spPr/>
        <p:txBody>
          <a:bodyPr/>
          <a:lstStyle/>
          <a:p>
            <a:endParaRPr lang="pl-PL"/>
          </a:p>
        </p:txBody>
      </p:sp>
      <p:sp>
        <p:nvSpPr>
          <p:cNvPr id="7" name="Symbol zastępczy stopki 6">
            <a:extLst>
              <a:ext uri="{FF2B5EF4-FFF2-40B4-BE49-F238E27FC236}">
                <a16:creationId xmlns:a16="http://schemas.microsoft.com/office/drawing/2014/main" id="{350290FC-9C7D-43B0-8720-9C93AEE13C1C}"/>
              </a:ext>
            </a:extLst>
          </p:cNvPr>
          <p:cNvSpPr>
            <a:spLocks noGrp="1"/>
          </p:cNvSpPr>
          <p:nvPr>
            <p:ph type="ftr" sz="quarter" idx="11"/>
          </p:nvPr>
        </p:nvSpPr>
        <p:spPr>
          <a:xfrm>
            <a:off x="2968487" y="6356350"/>
            <a:ext cx="5724939" cy="365125"/>
          </a:xfrm>
        </p:spPr>
        <p:txBody>
          <a:bodyPr/>
          <a:lstStyle/>
          <a:p>
            <a:r>
              <a:rPr lang="pl-PL" dirty="0"/>
              <a:t>Autor: Mateusz </a:t>
            </a:r>
            <a:r>
              <a:rPr lang="pl-PL" dirty="0" smtClean="0"/>
              <a:t>Byczkowski</a:t>
            </a:r>
          </a:p>
          <a:p>
            <a:r>
              <a:rPr lang="pl-PL" dirty="0" smtClean="0"/>
              <a:t>Prawa </a:t>
            </a:r>
            <a:r>
              <a:rPr lang="pl-PL" dirty="0"/>
              <a:t>do korzystania z materiałów posiada Software Development Academy</a:t>
            </a:r>
          </a:p>
        </p:txBody>
      </p:sp>
    </p:spTree>
    <p:extLst>
      <p:ext uri="{BB962C8B-B14F-4D97-AF65-F5344CB8AC3E}">
        <p14:creationId xmlns:p14="http://schemas.microsoft.com/office/powerpoint/2010/main" val="3274811043"/>
      </p:ext>
    </p:extLst>
  </p:cSld>
  <p:clrMapOvr>
    <a:masterClrMapping/>
  </p:clrMapOvr>
  <p:timing>
    <p:tnLst>
      <p:par>
        <p:cTn id="1" dur="indefinite" restart="never" nodeType="tmRoot"/>
      </p:par>
    </p:tnLst>
  </p:timing>
</p:sld>
</file>

<file path=ppt/theme/theme1.xml><?xml version="1.0" encoding="utf-8"?>
<a:theme xmlns:a="http://schemas.openxmlformats.org/drawingml/2006/main" name="Motyw sdacademy.pl">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dacademy" id="{67893016-66CC-4482-A66D-1B54E2F35FCD}" vid="{1650B47F-78C2-4EEF-8853-D723D0A5DEAF}"/>
    </a:ext>
  </a:extLst>
</a:theme>
</file>

<file path=ppt/theme/theme2.xml><?xml version="1.0" encoding="utf-8"?>
<a:theme xmlns:a="http://schemas.openxmlformats.org/drawingml/2006/main" name="Układy scenorysów">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akiet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SDA - szablon prezentacji</Template>
  <TotalTime>2402</TotalTime>
  <Words>3445</Words>
  <Application>Microsoft Office PowerPoint</Application>
  <PresentationFormat>Panoramiczny</PresentationFormat>
  <Paragraphs>503</Paragraphs>
  <Slides>81</Slides>
  <Notes>3</Notes>
  <HiddenSlides>0</HiddenSlides>
  <MMClips>0</MMClips>
  <ScaleCrop>false</ScaleCrop>
  <HeadingPairs>
    <vt:vector size="6" baseType="variant">
      <vt:variant>
        <vt:lpstr>Używane czcionki</vt:lpstr>
      </vt:variant>
      <vt:variant>
        <vt:i4>8</vt:i4>
      </vt:variant>
      <vt:variant>
        <vt:lpstr>Motyw</vt:lpstr>
      </vt:variant>
      <vt:variant>
        <vt:i4>2</vt:i4>
      </vt:variant>
      <vt:variant>
        <vt:lpstr>Tytuły slajdów</vt:lpstr>
      </vt:variant>
      <vt:variant>
        <vt:i4>81</vt:i4>
      </vt:variant>
    </vt:vector>
  </HeadingPairs>
  <TitlesOfParts>
    <vt:vector size="91" baseType="lpstr">
      <vt:lpstr>Arial</vt:lpstr>
      <vt:lpstr>Arial Unicode MS</vt:lpstr>
      <vt:lpstr>Calibri</vt:lpstr>
      <vt:lpstr>Calibri Light</vt:lpstr>
      <vt:lpstr>Courier New</vt:lpstr>
      <vt:lpstr>Geometr212 BkCn BT</vt:lpstr>
      <vt:lpstr>Monaco</vt:lpstr>
      <vt:lpstr>Wingdings</vt:lpstr>
      <vt:lpstr>Motyw sdacademy.pl</vt:lpstr>
      <vt:lpstr>Układy scenorysów</vt:lpstr>
      <vt:lpstr>Wzorce projektowe</vt:lpstr>
      <vt:lpstr>Prezentacja programu PowerPoint</vt:lpstr>
      <vt:lpstr>Krótka rozgrzewka!</vt:lpstr>
      <vt:lpstr>Wzorce projektowe – ogólnie</vt:lpstr>
      <vt:lpstr>Gang of Four</vt:lpstr>
      <vt:lpstr>Klasyfikacja wzorców</vt:lpstr>
      <vt:lpstr>Wzorce kreacyjne</vt:lpstr>
      <vt:lpstr>Wzorce strukturalne</vt:lpstr>
      <vt:lpstr>Wzorce czynnościowe</vt:lpstr>
      <vt:lpstr>Antywzorce</vt:lpstr>
      <vt:lpstr>Powody stosowania wzorców</vt:lpstr>
      <vt:lpstr>Elementy wzorca</vt:lpstr>
      <vt:lpstr>Zaczynamy rozpracowywać wzorce!</vt:lpstr>
      <vt:lpstr>Wzorzec strategii</vt:lpstr>
      <vt:lpstr>Co nam daje strategia?</vt:lpstr>
      <vt:lpstr>Cel strategii</vt:lpstr>
      <vt:lpstr>Strategia diagram UML</vt:lpstr>
      <vt:lpstr>Reguła kompozycji</vt:lpstr>
      <vt:lpstr>Diagram</vt:lpstr>
      <vt:lpstr>Podsumowanie</vt:lpstr>
      <vt:lpstr>Strategia - za nami pierwszy wzorzec!</vt:lpstr>
      <vt:lpstr>Strategia – zadanie praktyczne</vt:lpstr>
      <vt:lpstr>Wzorzec Obserwator – zaczynamy!</vt:lpstr>
      <vt:lpstr>Ogólne spojrzenie na aplikację sprawdzającą warunki</vt:lpstr>
      <vt:lpstr>DanePogodowe - założenia</vt:lpstr>
      <vt:lpstr>Co już wiemy? – zbieramy wymagania biznesowe</vt:lpstr>
      <vt:lpstr>Poznajmy wzorzec obserwator - przykład</vt:lpstr>
      <vt:lpstr>Wzorzec obserwator – diagram klas</vt:lpstr>
      <vt:lpstr>Wracając do naszej stacji pogodowej</vt:lpstr>
      <vt:lpstr>Prezentacja programu PowerPoint</vt:lpstr>
      <vt:lpstr>ZADANIE</vt:lpstr>
      <vt:lpstr>Obserwator wbudowany w Jave</vt:lpstr>
      <vt:lpstr>Obserwator wbudowany w Jave</vt:lpstr>
      <vt:lpstr>Wzorzec obserwator - podsumowanie</vt:lpstr>
      <vt:lpstr>Wzorzec obserwator - ćwiczenia</vt:lpstr>
      <vt:lpstr>Wzorzec dekorator</vt:lpstr>
      <vt:lpstr>Star Cafe</vt:lpstr>
      <vt:lpstr>Star Cafe</vt:lpstr>
      <vt:lpstr>O nie, jesteśmy zgubieni!</vt:lpstr>
      <vt:lpstr>Łatwa rozbudowa bez modyfikacji</vt:lpstr>
      <vt:lpstr>Zacznijmy zabawę z dekoratorem</vt:lpstr>
      <vt:lpstr>Dekorator w praktyce</vt:lpstr>
      <vt:lpstr>Dekorator w praktyce</vt:lpstr>
      <vt:lpstr>Dekorator w praktyce</vt:lpstr>
      <vt:lpstr>Dekorator w praktyce</vt:lpstr>
      <vt:lpstr>Dekorator w praktyce</vt:lpstr>
      <vt:lpstr>Dekorator – definicja</vt:lpstr>
      <vt:lpstr>Dekorator – schemat klas</vt:lpstr>
      <vt:lpstr>Dekorujemy nasze kawy</vt:lpstr>
      <vt:lpstr>Dekorator – sprawdźmy czy rozumiemy</vt:lpstr>
      <vt:lpstr>Dekorator – zadanie praktyczne</vt:lpstr>
      <vt:lpstr>Dekorator – kolejne wyzwanie!</vt:lpstr>
      <vt:lpstr>Wzorzec Singleton!</vt:lpstr>
      <vt:lpstr>Klasyczny Singleton</vt:lpstr>
      <vt:lpstr>Krótkie ćwiczenie </vt:lpstr>
      <vt:lpstr>Singleton wielowątkowy – podejście 1</vt:lpstr>
      <vt:lpstr>Singleton wielowątkowy – podejście 1</vt:lpstr>
      <vt:lpstr>Singleton wielowątkowy – podejście 2</vt:lpstr>
      <vt:lpstr>Singleton wielowątkowy – podejście 3</vt:lpstr>
      <vt:lpstr>Singleton przy wykorzystaniu Enuma</vt:lpstr>
      <vt:lpstr>Wzorzec fabryka – do dzieła!</vt:lpstr>
      <vt:lpstr>Programowanie z operatorem new</vt:lpstr>
      <vt:lpstr>Odetnijmy się od podawania konkretnych typów</vt:lpstr>
      <vt:lpstr>Po co używać fabryki?</vt:lpstr>
      <vt:lpstr>Ale uwaga! Nie nadużywajmy fabryk</vt:lpstr>
      <vt:lpstr>Przykład sytuacji w której fabryka by się przydała</vt:lpstr>
      <vt:lpstr>Motywacja potrzeby zmiany kodu</vt:lpstr>
      <vt:lpstr>Przyjrzyjmy się różnym rodzajom fabryk</vt:lpstr>
      <vt:lpstr>1. Prosta fabryka (simple factory)</vt:lpstr>
      <vt:lpstr>2. Fabryka statyczna (static factory)</vt:lpstr>
      <vt:lpstr>3. Metoda fabrykująca/wytwórcza (factory method)</vt:lpstr>
      <vt:lpstr>Przykład metody fabrykującej</vt:lpstr>
      <vt:lpstr>Metoda fabrykująca - podsumowanie</vt:lpstr>
      <vt:lpstr>Metoda fabrykująca - zadanie</vt:lpstr>
      <vt:lpstr>4. Fabryka abstrakcyjna (abstract factory)</vt:lpstr>
      <vt:lpstr>Fabryka abstrakcyjna – zaczynamy przykład</vt:lpstr>
      <vt:lpstr>Fabryka abstrakcyjna - zadanie</vt:lpstr>
      <vt:lpstr>Fabryki podsumowanie </vt:lpstr>
      <vt:lpstr>Wzorce projektowe - podsumowanie</vt:lpstr>
      <vt:lpstr>Wzorce projektowe - podsumowanie</vt:lpstr>
      <vt:lpstr>Dziękuję za uwagę!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Prezentacja programu PowerPoint</dc:title>
  <dc:creator>Pomorska Fundacja Inicjatyw Gospodarczych</dc:creator>
  <cp:lastModifiedBy>Mateusz Byczkowski</cp:lastModifiedBy>
  <cp:revision>65</cp:revision>
  <dcterms:created xsi:type="dcterms:W3CDTF">2016-06-24T11:21:15Z</dcterms:created>
  <dcterms:modified xsi:type="dcterms:W3CDTF">2018-09-11T19:29:46Z</dcterms:modified>
</cp:coreProperties>
</file>